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928" r:id="rId2"/>
    <p:sldId id="1065" r:id="rId3"/>
    <p:sldId id="929" r:id="rId4"/>
    <p:sldId id="930" r:id="rId5"/>
    <p:sldId id="1091" r:id="rId6"/>
    <p:sldId id="1011" r:id="rId7"/>
    <p:sldId id="1049" r:id="rId8"/>
    <p:sldId id="931" r:id="rId9"/>
    <p:sldId id="1048" r:id="rId10"/>
    <p:sldId id="1092" r:id="rId11"/>
    <p:sldId id="1093" r:id="rId12"/>
    <p:sldId id="1014" r:id="rId13"/>
    <p:sldId id="1050" r:id="rId14"/>
    <p:sldId id="1052" r:id="rId15"/>
    <p:sldId id="1053" r:id="rId16"/>
    <p:sldId id="1054" r:id="rId17"/>
    <p:sldId id="1055" r:id="rId18"/>
    <p:sldId id="1056" r:id="rId19"/>
    <p:sldId id="1057" r:id="rId20"/>
    <p:sldId id="1094" r:id="rId21"/>
    <p:sldId id="980" r:id="rId22"/>
    <p:sldId id="982" r:id="rId23"/>
    <p:sldId id="397" r:id="rId24"/>
  </p:sldIdLst>
  <p:sldSz cx="12190413" cy="6859588"/>
  <p:notesSz cx="6858000" cy="9144000"/>
  <p:defaultTextStyle>
    <a:defPPr>
      <a:defRPr lang="zh-CN"/>
    </a:defPPr>
    <a:lvl1pPr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1pPr>
    <a:lvl2pPr marL="609600" indent="-152400"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2pPr>
    <a:lvl3pPr marL="1219200" indent="-304800"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3pPr>
    <a:lvl4pPr marL="1828800" indent="-457200"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4pPr>
    <a:lvl5pPr marL="2438400" indent="-609600"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1671">
          <p15:clr>
            <a:srgbClr val="A4A3A4"/>
          </p15:clr>
        </p15:guide>
        <p15:guide id="2" orient="horz" pos="1923">
          <p15:clr>
            <a:srgbClr val="A4A3A4"/>
          </p15:clr>
        </p15:guide>
        <p15:guide id="3" pos="2806">
          <p15:clr>
            <a:srgbClr val="A4A3A4"/>
          </p15:clr>
        </p15:guide>
        <p15:guide id="4" pos="38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7732"/>
    <a:srgbClr val="003399"/>
    <a:srgbClr val="1659A2"/>
    <a:srgbClr val="3C8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6" autoAdjust="0"/>
    <p:restoredTop sz="83642" autoAdjust="0"/>
  </p:normalViewPr>
  <p:slideViewPr>
    <p:cSldViewPr>
      <p:cViewPr varScale="1">
        <p:scale>
          <a:sx n="97" d="100"/>
          <a:sy n="97" d="100"/>
        </p:scale>
        <p:origin x="726" y="84"/>
      </p:cViewPr>
      <p:guideLst>
        <p:guide orient="horz" pos="1671"/>
        <p:guide orient="horz" pos="1923"/>
        <p:guide pos="2806"/>
        <p:guide pos="3862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856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1F5F10-1F29-4E48-BD47-06CC66441683}" type="datetimeFigureOut">
              <a:rPr lang="zh-CN" altLang="en-US"/>
              <a:t>2020/4/27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856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345D904-670F-43D9-BF4A-5DEFDFB0716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935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0F4BE20-4F28-4C5C-87F0-8C78B35444B3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036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10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299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11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596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12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940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13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38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14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135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15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267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16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91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17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8488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18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362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19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05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2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7846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20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847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21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22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353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65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8354578-7606-45B1-9886-4A08D9FD1726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23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431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3EFC139B-02EB-45DA-AC70-3C4A691D4C87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3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146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4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07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5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65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6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60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7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33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8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522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  <a:t>9</a:t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01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1"/>
          <p:cNvCxnSpPr/>
          <p:nvPr/>
        </p:nvCxnSpPr>
        <p:spPr>
          <a:xfrm flipV="1">
            <a:off x="1270000" y="871538"/>
            <a:ext cx="10479088" cy="0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13"/>
          <p:cNvGrpSpPr/>
          <p:nvPr/>
        </p:nvGrpSpPr>
        <p:grpSpPr bwMode="auto">
          <a:xfrm>
            <a:off x="527050" y="331788"/>
            <a:ext cx="528638" cy="527050"/>
            <a:chOff x="406574" y="236732"/>
            <a:chExt cx="612048" cy="593261"/>
          </a:xfrm>
        </p:grpSpPr>
        <p:sp>
          <p:nvSpPr>
            <p:cNvPr id="5" name="矩形 14"/>
            <p:cNvSpPr/>
            <p:nvPr userDrawn="1"/>
          </p:nvSpPr>
          <p:spPr>
            <a:xfrm>
              <a:off x="406574" y="236732"/>
              <a:ext cx="503607" cy="50391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15"/>
            <p:cNvSpPr/>
            <p:nvPr userDrawn="1"/>
          </p:nvSpPr>
          <p:spPr>
            <a:xfrm>
              <a:off x="695137" y="511919"/>
              <a:ext cx="323485" cy="3180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9145" y="356742"/>
            <a:ext cx="7862006" cy="440778"/>
          </a:xfrm>
        </p:spPr>
        <p:txBody>
          <a:bodyPr lIns="91438" tIns="45719" rIns="91438" bIns="45719" rtlCol="0">
            <a:noAutofit/>
          </a:bodyPr>
          <a:lstStyle>
            <a:lvl1pPr algn="l">
              <a:defRPr lang="zh-CN" altLang="en-US" sz="2900" b="0" i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96644-A037-44EE-B39A-57961FA8339C}" type="datetimeFigureOut">
              <a:rPr lang="zh-CN" altLang="en-US"/>
              <a:t>2020/4/27</a:t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9688"/>
            <a:ext cx="3859213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4575" y="6384925"/>
            <a:ext cx="1631950" cy="406400"/>
          </a:xfrm>
        </p:spPr>
        <p:txBody>
          <a:bodyPr/>
          <a:lstStyle>
            <a:lvl1pPr algn="ctr">
              <a:defRPr sz="1900"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5DDB59E8-A1AA-460A-9504-D45779F0944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22225"/>
            <a:ext cx="121904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64288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4219F-34E4-4456-9248-3D5239BA2016}" type="datetimeFigureOut">
              <a:rPr lang="zh-CN" altLang="en-US"/>
              <a:t>2020/4/27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14800" y="6364288"/>
            <a:ext cx="3860800" cy="365125"/>
          </a:xfrm>
        </p:spPr>
        <p:txBody>
          <a:bodyPr lIns="102155" tIns="51077" rIns="102155" bIns="51077"/>
          <a:lstStyle>
            <a:lvl1pPr>
              <a:defRPr lang="en-US" altLang="zh-CN">
                <a:solidFill>
                  <a:prstClr val="white">
                    <a:lumMod val="6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63063" y="6353175"/>
            <a:ext cx="1851025" cy="376238"/>
          </a:xfrm>
        </p:spPr>
        <p:txBody>
          <a:bodyPr/>
          <a:lstStyle>
            <a:lvl1pPr algn="r">
              <a:defRPr lang="zh-CN" altLang="en-US"/>
            </a:lvl1pPr>
          </a:lstStyle>
          <a:p>
            <a:pPr>
              <a:defRPr/>
            </a:pPr>
            <a:fld id="{115D452A-E5B2-42FE-B720-AE65FA1069C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9EC2E3C2-413A-4FED-A662-B080C6BBFC17}" type="datetimeFigureOut">
              <a:rPr lang="zh-CN" altLang="en-US"/>
              <a:t>2020/4/27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B432B679-1009-4C66-AE3B-CD9C305A1D5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36205" tIns="68100" rIns="136205" bIns="6810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7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36205" tIns="68100" rIns="136205" bIns="6810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4800" cy="365125"/>
          </a:xfrm>
          <a:prstGeom prst="rect">
            <a:avLst/>
          </a:prstGeom>
        </p:spPr>
        <p:txBody>
          <a:bodyPr vert="horz" lIns="136205" tIns="68100" rIns="136205" bIns="68100" rtlCol="0" anchor="ctr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F426E3-6D46-4742-A810-7AF8B900532C}" type="datetimeFigureOut">
              <a:rPr lang="zh-CN" altLang="en-US"/>
              <a:t>2020/4/27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7938"/>
            <a:ext cx="3859213" cy="365125"/>
          </a:xfrm>
          <a:prstGeom prst="rect">
            <a:avLst/>
          </a:prstGeom>
        </p:spPr>
        <p:txBody>
          <a:bodyPr vert="horz" lIns="136205" tIns="68100" rIns="136205" bIns="68100" rtlCol="0" anchor="ctr"/>
          <a:lstStyle>
            <a:lvl1pPr algn="ctr" defTabSz="1218565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013" y="6357938"/>
            <a:ext cx="2844800" cy="365125"/>
          </a:xfrm>
          <a:prstGeom prst="rect">
            <a:avLst/>
          </a:prstGeom>
        </p:spPr>
        <p:txBody>
          <a:bodyPr vert="horz" lIns="136205" tIns="68100" rIns="136205" bIns="68100" rtlCol="0" anchor="ctr"/>
          <a:lstStyle>
            <a:lvl1pPr algn="r" defTabSz="1218565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3E16A7-7002-4CF5-AD33-FBE8ED8B834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pull/>
  </p:transition>
  <p:txStyles>
    <p:titleStyle>
      <a:lvl1pPr algn="ctr" defTabSz="1363345" rtl="0" eaLnBrk="0" fontAlgn="base" hangingPunct="0">
        <a:spcBef>
          <a:spcPct val="0"/>
        </a:spcBef>
        <a:spcAft>
          <a:spcPct val="0"/>
        </a:spcAft>
        <a:defRPr sz="6700" kern="1200">
          <a:solidFill>
            <a:schemeClr val="tx1"/>
          </a:solidFill>
          <a:latin typeface="+mj-lt"/>
          <a:ea typeface="+mj-ea"/>
          <a:cs typeface="微软雅黑" panose="020B0503020204020204" charset="-122"/>
        </a:defRPr>
      </a:lvl1pPr>
      <a:lvl2pPr algn="ctr" defTabSz="1363345" rtl="0" eaLnBrk="0" fontAlgn="base" hangingPunct="0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ctr" defTabSz="1363345" rtl="0" eaLnBrk="0" fontAlgn="base" hangingPunct="0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ctr" defTabSz="1363345" rtl="0" eaLnBrk="0" fontAlgn="base" hangingPunct="0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ctr" defTabSz="1363345" rtl="0" eaLnBrk="0" fontAlgn="base" hangingPunct="0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ctr" defTabSz="1363345" rtl="0" fontAlgn="base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6pPr>
      <a:lvl7pPr marL="914400" algn="ctr" defTabSz="1363345" rtl="0" fontAlgn="base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7pPr>
      <a:lvl8pPr marL="1371600" algn="ctr" defTabSz="1363345" rtl="0" fontAlgn="base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8pPr>
      <a:lvl9pPr marL="1828800" algn="ctr" defTabSz="1363345" rtl="0" fontAlgn="base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9pPr>
    </p:titleStyle>
    <p:bodyStyle>
      <a:lvl1pPr marL="511175" indent="-511175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1108075" indent="-425450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1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704975" indent="-339725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2387600" indent="-339725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3068955" indent="-339725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1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3751580" indent="-340995" algn="l" defTabSz="13639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434205" indent="-340995" algn="l" defTabSz="13639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116195" indent="-340995" algn="l" defTabSz="13639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798185" indent="-340995" algn="l" defTabSz="13639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199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4615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6605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28595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0585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321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520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5719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9.wma"/><Relationship Id="rId7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9.wma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10.wma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0.wma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1.wma"/><Relationship Id="rId7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1.wma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2.wma"/><Relationship Id="rId7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2.wma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3.wma"/><Relationship Id="rId4" Type="http://schemas.microsoft.com/office/2007/relationships/media" Target="../media/media13.wma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4.wma"/><Relationship Id="rId7" Type="http://schemas.openxmlformats.org/officeDocument/2006/relationships/image" Target="../media/image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4.wma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2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5.wma"/><Relationship Id="rId4" Type="http://schemas.microsoft.com/office/2007/relationships/media" Target="../media/media15.wma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6.wma"/><Relationship Id="rId7" Type="http://schemas.openxmlformats.org/officeDocument/2006/relationships/image" Target="../media/image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6.wma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17.wma"/><Relationship Id="rId7" Type="http://schemas.openxmlformats.org/officeDocument/2006/relationships/image" Target="../media/image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17.wma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18.wma"/><Relationship Id="rId7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audio" Target="../media/media18.wma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.wma"/><Relationship Id="rId4" Type="http://schemas.microsoft.com/office/2007/relationships/media" Target="../media/media1.wma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9.wma"/><Relationship Id="rId7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9.wma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0.wma"/><Relationship Id="rId7" Type="http://schemas.openxmlformats.org/officeDocument/2006/relationships/image" Target="../media/image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0.wma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1.wma"/><Relationship Id="rId7" Type="http://schemas.openxmlformats.org/officeDocument/2006/relationships/image" Target="../media/image3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1.wma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wma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wm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wma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wma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5.wma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5.wma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wma"/><Relationship Id="rId7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wma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wma"/><Relationship Id="rId7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7.wm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8.wma"/><Relationship Id="rId7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5581650"/>
            <a:ext cx="12190413" cy="1220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5870575" y="4212273"/>
            <a:ext cx="5649913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0" y="6143625"/>
            <a:ext cx="12190413" cy="95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35" y="-34925"/>
            <a:ext cx="12190413" cy="1220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10665" y="1821815"/>
            <a:ext cx="9171305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002060"/>
                </a:solidFill>
                <a:latin typeface="+mj-ea"/>
                <a:ea typeface="+mj-ea"/>
              </a:rPr>
              <a:t>数据库</a:t>
            </a:r>
          </a:p>
          <a:p>
            <a:pPr algn="ctr"/>
            <a:endParaRPr lang="zh-CN" altLang="en-US" sz="4800" b="1" dirty="0" smtClean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4000" b="1" dirty="0" smtClean="0">
                <a:solidFill>
                  <a:srgbClr val="002060"/>
                </a:solidFill>
                <a:latin typeface="+mj-ea"/>
                <a:ea typeface="+mj-ea"/>
              </a:rPr>
              <a:t>实验四：查询处理算法的模拟实现</a:t>
            </a:r>
          </a:p>
        </p:txBody>
      </p:sp>
      <p:pic>
        <p:nvPicPr>
          <p:cNvPr id="6" name="图片 5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" y="256540"/>
            <a:ext cx="3475990" cy="638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13685" y="5121275"/>
            <a:ext cx="65614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100000"/>
            </a:pPr>
            <a:r>
              <a:rPr lang="zh-CN" altLang="en-US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谢佳    </a:t>
            </a:r>
            <a:r>
              <a:rPr lang="en-US" altLang="zh-CN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2020 </a:t>
            </a:r>
            <a:r>
              <a:rPr lang="zh-CN" altLang="en-US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春</a:t>
            </a:r>
          </a:p>
        </p:txBody>
      </p:sp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实验原理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4606" y="1485578"/>
            <a:ext cx="8270240" cy="446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accent6"/>
                </a:solidFill>
                <a:sym typeface="+mn-ea"/>
              </a:rPr>
              <a:t>基于排序的两趟扫描算法</a:t>
            </a:r>
            <a:endParaRPr lang="en-US" altLang="zh-CN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b="1" dirty="0" smtClean="0">
              <a:solidFill>
                <a:schemeClr val="accent6"/>
              </a:solidFill>
              <a:sym typeface="+mn-ea"/>
            </a:endParaRPr>
          </a:p>
          <a:p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第一趟：</a:t>
            </a:r>
            <a:r>
              <a:rPr lang="zh-CN" altLang="en-US" dirty="0" smtClean="0">
                <a:sym typeface="+mn-ea"/>
              </a:rPr>
              <a:t>划分子表并进行子表排序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zh-CN" altLang="en-US" dirty="0">
                <a:solidFill>
                  <a:srgbClr val="0070C0"/>
                </a:solidFill>
                <a:sym typeface="+mn-ea"/>
              </a:rPr>
              <a:t>第二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趟</a:t>
            </a:r>
            <a:r>
              <a:rPr lang="zh-CN" altLang="en-US" dirty="0" smtClean="0">
                <a:sym typeface="+mn-ea"/>
              </a:rPr>
              <a:t>：归并阶段</a:t>
            </a:r>
            <a:endParaRPr lang="en-US" altLang="zh-CN" dirty="0" smtClean="0">
              <a:sym typeface="+mn-ea"/>
            </a:endParaRP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ym typeface="+mn-ea"/>
              </a:rPr>
              <a:t>关系一元操作</a:t>
            </a:r>
            <a:endParaRPr lang="en-US" altLang="zh-CN" sz="2000" dirty="0" smtClean="0">
              <a:sym typeface="+mn-ea"/>
            </a:endParaRPr>
          </a:p>
          <a:p>
            <a:pPr marL="1562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ym typeface="+mn-ea"/>
              </a:rPr>
              <a:t>去重复</a:t>
            </a:r>
            <a:endParaRPr lang="en-US" altLang="zh-CN" sz="2000" dirty="0" smtClean="0">
              <a:sym typeface="+mn-ea"/>
            </a:endParaRPr>
          </a:p>
          <a:p>
            <a:pPr marL="1562100" lvl="2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排序</a:t>
            </a:r>
            <a:endParaRPr lang="en-US" altLang="zh-CN" sz="2000" dirty="0" smtClean="0">
              <a:sym typeface="+mn-ea"/>
            </a:endParaRPr>
          </a:p>
          <a:p>
            <a:pPr marL="1562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ym typeface="+mn-ea"/>
              </a:rPr>
              <a:t>分组聚集</a:t>
            </a:r>
            <a:endParaRPr lang="en-US" altLang="zh-CN" sz="2000" dirty="0" smtClean="0">
              <a:sym typeface="+mn-ea"/>
            </a:endParaRP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ym typeface="+mn-ea"/>
              </a:rPr>
              <a:t>关系二元操作</a:t>
            </a:r>
            <a:endParaRPr lang="en-US" altLang="zh-CN" sz="2000" dirty="0" smtClean="0">
              <a:sym typeface="+mn-ea"/>
            </a:endParaRPr>
          </a:p>
          <a:p>
            <a:pPr marL="1562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ym typeface="+mn-ea"/>
              </a:rPr>
              <a:t>连接</a:t>
            </a:r>
            <a:endParaRPr lang="en-US" altLang="zh-CN" sz="2000" dirty="0" smtClean="0">
              <a:sym typeface="+mn-ea"/>
            </a:endParaRPr>
          </a:p>
          <a:p>
            <a:pPr marL="1562100" lvl="2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ym typeface="+mn-ea"/>
              </a:rPr>
              <a:t>集合的并、交、差</a:t>
            </a:r>
            <a:endParaRPr lang="en-US" altLang="zh-CN" sz="2000" dirty="0" smtClean="0">
              <a:sym typeface="+mn-ea"/>
            </a:endParaRPr>
          </a:p>
          <a:p>
            <a:r>
              <a:rPr lang="en-US" dirty="0">
                <a:sym typeface="+mn-ea"/>
              </a:rPr>
              <a:t>	</a:t>
            </a:r>
            <a:endParaRPr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9182" y="1197546"/>
            <a:ext cx="6007254" cy="5487203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68099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实验原理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4606" y="1557586"/>
            <a:ext cx="6242130" cy="3077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accent6"/>
                </a:solidFill>
                <a:sym typeface="+mn-ea"/>
              </a:rPr>
              <a:t>基于散列的两趟扫描算法</a:t>
            </a:r>
            <a:endParaRPr lang="en-US" altLang="zh-CN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b="1" dirty="0" smtClean="0">
              <a:solidFill>
                <a:schemeClr val="accent6"/>
              </a:solidFill>
              <a:sym typeface="+mn-ea"/>
            </a:endParaRPr>
          </a:p>
          <a:p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第一趟：</a:t>
            </a:r>
            <a:r>
              <a:rPr lang="zh-CN" altLang="en-US" dirty="0" smtClean="0">
                <a:sym typeface="+mn-ea"/>
              </a:rPr>
              <a:t>散列子表</a:t>
            </a:r>
            <a:endParaRPr lang="en-US" altLang="zh-CN" dirty="0">
              <a:sym typeface="+mn-ea"/>
            </a:endParaRPr>
          </a:p>
          <a:p>
            <a:r>
              <a:rPr lang="en-US" altLang="zh-CN" sz="1800" dirty="0" smtClean="0">
                <a:sym typeface="+mn-ea"/>
              </a:rPr>
              <a:t>                   </a:t>
            </a:r>
            <a:r>
              <a:rPr lang="zh-CN" altLang="en-US" sz="1800" dirty="0" smtClean="0">
                <a:sym typeface="+mn-ea"/>
              </a:rPr>
              <a:t>用</a:t>
            </a:r>
            <a:r>
              <a:rPr lang="zh-CN" altLang="en-US" sz="1800" dirty="0" smtClean="0">
                <a:solidFill>
                  <a:srgbClr val="FF0000"/>
                </a:solidFill>
                <a:sym typeface="+mn-ea"/>
              </a:rPr>
              <a:t>散列函数</a:t>
            </a:r>
            <a:r>
              <a:rPr lang="en-US" altLang="zh-CN" sz="1800" dirty="0" err="1" smtClean="0">
                <a:solidFill>
                  <a:srgbClr val="FF0000"/>
                </a:solidFill>
                <a:sym typeface="+mn-ea"/>
              </a:rPr>
              <a:t>hp</a:t>
            </a:r>
            <a:r>
              <a:rPr lang="zh-CN" altLang="en-US" sz="1800" dirty="0">
                <a:sym typeface="+mn-ea"/>
              </a:rPr>
              <a:t>将</a:t>
            </a:r>
            <a:r>
              <a:rPr lang="zh-CN" altLang="en-US" sz="1800" dirty="0" smtClean="0">
                <a:sym typeface="+mn-ea"/>
              </a:rPr>
              <a:t>原始关系划分到</a:t>
            </a:r>
            <a:endParaRPr lang="en-US" altLang="zh-CN" sz="1800" dirty="0" smtClean="0">
              <a:sym typeface="+mn-ea"/>
            </a:endParaRPr>
          </a:p>
          <a:p>
            <a:r>
              <a:rPr lang="en-US" altLang="zh-CN" sz="1800" dirty="0">
                <a:sym typeface="+mn-ea"/>
              </a:rPr>
              <a:t> </a:t>
            </a:r>
            <a:r>
              <a:rPr lang="en-US" altLang="zh-CN" sz="1800" dirty="0" smtClean="0">
                <a:sym typeface="+mn-ea"/>
              </a:rPr>
              <a:t>                  M-1</a:t>
            </a:r>
            <a:r>
              <a:rPr lang="zh-CN" altLang="en-US" sz="1800" dirty="0" smtClean="0">
                <a:sym typeface="+mn-ea"/>
              </a:rPr>
              <a:t>个子表并存储，</a:t>
            </a:r>
            <a:r>
              <a:rPr lang="en-US" altLang="zh-CN" sz="1800" dirty="0" smtClean="0">
                <a:sym typeface="+mn-ea"/>
              </a:rPr>
              <a:t>M</a:t>
            </a:r>
            <a:r>
              <a:rPr lang="zh-CN" altLang="en-US" sz="1800" dirty="0" smtClean="0">
                <a:sym typeface="+mn-ea"/>
              </a:rPr>
              <a:t>为内存块数。</a:t>
            </a:r>
            <a:endParaRPr lang="en-US" altLang="zh-CN" sz="1800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zh-CN" altLang="en-US" dirty="0">
                <a:solidFill>
                  <a:srgbClr val="0070C0"/>
                </a:solidFill>
                <a:sym typeface="+mn-ea"/>
              </a:rPr>
              <a:t>第二</a:t>
            </a: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趟</a:t>
            </a:r>
            <a:r>
              <a:rPr lang="zh-CN" altLang="en-US" dirty="0" smtClean="0">
                <a:sym typeface="+mn-ea"/>
              </a:rPr>
              <a:t>：处理每个子表</a:t>
            </a:r>
            <a:endParaRPr lang="en-US" altLang="zh-CN" dirty="0" smtClean="0">
              <a:sym typeface="+mn-ea"/>
            </a:endParaRPr>
          </a:p>
          <a:p>
            <a:r>
              <a:rPr lang="zh-CN" altLang="en-US" sz="2000" dirty="0" smtClean="0">
                <a:sym typeface="+mn-ea"/>
              </a:rPr>
              <a:t>                 </a:t>
            </a:r>
            <a:r>
              <a:rPr lang="zh-CN" altLang="en-US" sz="1800" dirty="0" smtClean="0">
                <a:sym typeface="+mn-ea"/>
              </a:rPr>
              <a:t>用另一个</a:t>
            </a:r>
            <a:r>
              <a:rPr lang="zh-CN" altLang="en-US" sz="1800" dirty="0" smtClean="0">
                <a:solidFill>
                  <a:srgbClr val="FF0000"/>
                </a:solidFill>
                <a:sym typeface="+mn-ea"/>
              </a:rPr>
              <a:t>散列函数</a:t>
            </a:r>
            <a:r>
              <a:rPr lang="en-US" altLang="zh-CN" sz="1800" dirty="0" err="1" smtClean="0">
                <a:solidFill>
                  <a:srgbClr val="FF0000"/>
                </a:solidFill>
                <a:sym typeface="+mn-ea"/>
              </a:rPr>
              <a:t>hr</a:t>
            </a:r>
            <a:r>
              <a:rPr lang="zh-CN" altLang="en-US" sz="1800" dirty="0" smtClean="0">
                <a:sym typeface="+mn-ea"/>
              </a:rPr>
              <a:t>将子表读入</a:t>
            </a:r>
            <a:endParaRPr lang="en-US" altLang="zh-CN" sz="1800" dirty="0" smtClean="0">
              <a:sym typeface="+mn-ea"/>
            </a:endParaRPr>
          </a:p>
          <a:p>
            <a:r>
              <a:rPr lang="en-US" altLang="zh-CN" sz="1800" dirty="0">
                <a:sym typeface="+mn-ea"/>
              </a:rPr>
              <a:t> </a:t>
            </a:r>
            <a:r>
              <a:rPr lang="en-US" altLang="zh-CN" sz="1800" dirty="0" smtClean="0">
                <a:sym typeface="+mn-ea"/>
              </a:rPr>
              <a:t>                 </a:t>
            </a:r>
            <a:r>
              <a:rPr lang="zh-CN" altLang="en-US" sz="1800" dirty="0" smtClean="0">
                <a:sym typeface="+mn-ea"/>
              </a:rPr>
              <a:t>内存，进行不同操作的处理。</a:t>
            </a:r>
            <a:endParaRPr sz="1800" dirty="0" smtClean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9374" y="1557586"/>
            <a:ext cx="5986017" cy="4712943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7911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23975" y="1670050"/>
            <a:ext cx="982472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>
                <a:sym typeface="+mn-ea"/>
              </a:rPr>
              <a:t>1. </a:t>
            </a:r>
            <a:r>
              <a:rPr lang="zh-CN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sym typeface="+mn-ea"/>
              </a:rPr>
              <a:t>基于</a:t>
            </a:r>
            <a:r>
              <a:rPr lang="en-US" altLang="zh-CN" sz="2800" dirty="0" err="1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sym typeface="+mn-ea"/>
              </a:rPr>
              <a:t>ExtMem</a:t>
            </a:r>
            <a:r>
              <a:rPr lang="zh-CN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sym typeface="+mn-ea"/>
              </a:rPr>
              <a:t>程序库，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sym typeface="+mn-ea"/>
              </a:rPr>
              <a:t>实现</a:t>
            </a:r>
            <a:r>
              <a:rPr lang="zh-CN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sym typeface="+mn-ea"/>
              </a:rPr>
              <a:t>关系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sym typeface="+mn-ea"/>
              </a:rPr>
              <a:t>选择、投影、</a:t>
            </a:r>
            <a:r>
              <a:rPr lang="zh-CN" altLang="zh-CN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charset="-122"/>
                <a:sym typeface="+mn-ea"/>
              </a:rPr>
              <a:t>连接操作算法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zh-CN" sz="2800" dirty="0">
              <a:solidFill>
                <a:schemeClr val="tx1">
                  <a:lumMod val="50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>
                <a:sym typeface="+mn-ea"/>
              </a:rPr>
              <a:t>2. 实现集合并、交、差操作算法</a:t>
            </a:r>
            <a:endParaRPr lang="zh-CN" altLang="en-US" sz="2800" dirty="0">
              <a:sym typeface="+mn-ea"/>
            </a:endParaRP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5845" y="1087120"/>
            <a:ext cx="9824720" cy="3507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6"/>
                </a:solidFill>
                <a:sym typeface="+mn-ea"/>
              </a:rPr>
              <a:t>实验数据：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0070C0"/>
                </a:solidFill>
                <a:sym typeface="+mn-ea"/>
              </a:rPr>
              <a:t>关系R</a:t>
            </a:r>
            <a:r>
              <a:rPr lang="zh-CN" altLang="en-US" sz="1800" dirty="0">
                <a:sym typeface="+mn-ea"/>
              </a:rPr>
              <a:t>具有两个属性A和B， A的值域为[1, 40]，B的值域为[1, 1000]。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0070C0"/>
                </a:solidFill>
                <a:sym typeface="+mn-ea"/>
              </a:rPr>
              <a:t>关系S</a:t>
            </a:r>
            <a:r>
              <a:rPr lang="zh-CN" altLang="en-US" sz="1800" dirty="0">
                <a:sym typeface="+mn-ea"/>
              </a:rPr>
              <a:t>具有两个属性C和D，C的值域为[20, 60]，D的值域为[1, 1000]。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>
                <a:sym typeface="+mn-ea"/>
              </a:rPr>
              <a:t>元组（</a:t>
            </a:r>
            <a:r>
              <a:rPr lang="en-US" altLang="zh-CN" sz="1800" dirty="0">
                <a:sym typeface="+mn-ea"/>
              </a:rPr>
              <a:t>30</a:t>
            </a:r>
            <a:r>
              <a:rPr lang="zh-CN" altLang="en-US" sz="1800" dirty="0">
                <a:sym typeface="+mn-ea"/>
              </a:rPr>
              <a:t>，</a:t>
            </a:r>
            <a:r>
              <a:rPr lang="en-US" altLang="zh-CN" sz="1800" dirty="0">
                <a:sym typeface="+mn-ea"/>
              </a:rPr>
              <a:t>127</a:t>
            </a:r>
            <a:r>
              <a:rPr lang="zh-CN" altLang="en-US" sz="1800" dirty="0">
                <a:sym typeface="+mn-ea"/>
              </a:rPr>
              <a:t>）                                     ，</a:t>
            </a:r>
            <a:r>
              <a:rPr lang="zh-CN" altLang="zh-CN" sz="1800" dirty="0">
                <a:latin typeface="+mj-ea"/>
                <a:ea typeface="+mj-ea"/>
                <a:sym typeface="+mn-ea"/>
              </a:rPr>
              <a:t>属性值均为</a:t>
            </a:r>
            <a:r>
              <a:rPr lang="en-US" altLang="zh-CN" sz="1800" dirty="0">
                <a:latin typeface="+mj-ea"/>
                <a:ea typeface="+mj-ea"/>
                <a:sym typeface="+mn-ea"/>
              </a:rPr>
              <a:t>int</a:t>
            </a:r>
            <a:r>
              <a:rPr lang="zh-CN" altLang="zh-CN" sz="1800" dirty="0">
                <a:latin typeface="+mj-ea"/>
                <a:ea typeface="+mj-ea"/>
                <a:sym typeface="+mn-ea"/>
              </a:rPr>
              <a:t>型（</a:t>
            </a:r>
            <a:r>
              <a:rPr lang="en-US" altLang="zh-CN" sz="1800" dirty="0">
                <a:latin typeface="+mj-ea"/>
                <a:ea typeface="+mj-ea"/>
                <a:sym typeface="+mn-ea"/>
              </a:rPr>
              <a:t>4</a:t>
            </a:r>
            <a:r>
              <a:rPr lang="zh-CN" altLang="zh-CN" sz="1800" dirty="0">
                <a:latin typeface="+mj-ea"/>
                <a:ea typeface="+mj-ea"/>
                <a:sym typeface="+mn-ea"/>
              </a:rPr>
              <a:t>个字节）。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zh-CN" sz="1800" dirty="0">
              <a:latin typeface="+mj-ea"/>
              <a:ea typeface="+mj-ea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zh-CN" sz="1800" dirty="0">
                <a:latin typeface="+mj-ea"/>
                <a:ea typeface="+mj-ea"/>
                <a:sym typeface="+mn-ea"/>
              </a:rPr>
              <a:t>R和S的</a:t>
            </a:r>
            <a:r>
              <a:rPr lang="zh-CN" altLang="zh-CN" sz="1800" dirty="0">
                <a:solidFill>
                  <a:schemeClr val="accent6"/>
                </a:solidFill>
                <a:latin typeface="+mj-ea"/>
                <a:ea typeface="+mj-ea"/>
                <a:sym typeface="+mn-ea"/>
              </a:rPr>
              <a:t>每个元组</a:t>
            </a:r>
            <a:r>
              <a:rPr lang="zh-CN" altLang="zh-CN" sz="1800" dirty="0">
                <a:latin typeface="+mj-ea"/>
                <a:ea typeface="+mj-ea"/>
                <a:sym typeface="+mn-ea"/>
              </a:rPr>
              <a:t>的大小均为</a:t>
            </a:r>
            <a:r>
              <a:rPr lang="zh-CN" altLang="zh-CN" sz="1800" dirty="0">
                <a:solidFill>
                  <a:schemeClr val="accent6"/>
                </a:solidFill>
                <a:latin typeface="+mj-ea"/>
                <a:ea typeface="+mj-ea"/>
                <a:sym typeface="+mn-ea"/>
              </a:rPr>
              <a:t>8个字节</a:t>
            </a:r>
            <a:r>
              <a:rPr lang="zh-CN" altLang="zh-CN" sz="1800" dirty="0">
                <a:latin typeface="+mj-ea"/>
                <a:ea typeface="+mj-ea"/>
                <a:sym typeface="+mn-ea"/>
              </a:rPr>
              <a:t>。</a:t>
            </a:r>
            <a:r>
              <a:rPr lang="zh-CN" altLang="en-US" sz="1800" dirty="0">
                <a:solidFill>
                  <a:schemeClr val="accent6"/>
                </a:solidFill>
                <a:sym typeface="+mn-ea"/>
              </a:rPr>
              <a:t>每个磁盘块</a:t>
            </a:r>
            <a:r>
              <a:rPr lang="zh-CN" altLang="en-US" sz="1800" dirty="0">
                <a:sym typeface="+mn-ea"/>
              </a:rPr>
              <a:t>大小为</a:t>
            </a:r>
            <a:r>
              <a:rPr lang="zh-CN" altLang="en-US" sz="1800" dirty="0">
                <a:solidFill>
                  <a:schemeClr val="accent6"/>
                </a:solidFill>
                <a:sym typeface="+mn-ea"/>
              </a:rPr>
              <a:t>64个字节</a:t>
            </a:r>
            <a:r>
              <a:rPr lang="zh-CN" altLang="en-US" sz="1800" dirty="0">
                <a:sym typeface="+mn-ea"/>
              </a:rPr>
              <a:t>，可存放7个元组和1个后继磁盘块地址。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zh-CN" sz="1800" dirty="0">
              <a:latin typeface="+mj-ea"/>
              <a:ea typeface="+mj-ea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>
                <a:sym typeface="+mn-ea"/>
              </a:rPr>
              <a:t>        </a:t>
            </a:r>
          </a:p>
        </p:txBody>
      </p:sp>
      <p:graphicFrame>
        <p:nvGraphicFramePr>
          <p:cNvPr id="9" name="表格 8"/>
          <p:cNvGraphicFramePr/>
          <p:nvPr/>
        </p:nvGraphicFramePr>
        <p:xfrm>
          <a:off x="2967990" y="2883535"/>
          <a:ext cx="2138680" cy="2660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335"/>
                <a:gridCol w="267335"/>
                <a:gridCol w="267335"/>
                <a:gridCol w="267335"/>
                <a:gridCol w="267335"/>
                <a:gridCol w="267335"/>
                <a:gridCol w="267335"/>
                <a:gridCol w="267335"/>
              </a:tblGrid>
              <a:tr h="2660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altLang="en-US" sz="1000" b="1">
                        <a:solidFill>
                          <a:schemeClr val="accent5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1">
                        <a:solidFill>
                          <a:schemeClr val="accent5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</a:t>
                      </a:r>
                      <a:endParaRPr lang="en-US" altLang="en-US" sz="1000" b="1">
                        <a:solidFill>
                          <a:schemeClr val="accent5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altLang="en-US" sz="1000" b="1">
                        <a:solidFill>
                          <a:schemeClr val="accent5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1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5845" y="1087120"/>
            <a:ext cx="982472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accent6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        本实验已随机生成关系R和S，</a:t>
            </a:r>
            <a:r>
              <a:rPr lang="zh-CN" altLang="en-US" sz="2000" b="1" dirty="0">
                <a:solidFill>
                  <a:srgbClr val="0070C0"/>
                </a:solidFill>
                <a:sym typeface="+mn-ea"/>
              </a:rPr>
              <a:t>R</a:t>
            </a:r>
            <a:r>
              <a:rPr lang="zh-CN" altLang="en-US" sz="2000" dirty="0">
                <a:sym typeface="+mn-ea"/>
              </a:rPr>
              <a:t>中包含</a:t>
            </a:r>
            <a:r>
              <a:rPr lang="zh-CN" altLang="en-US" sz="2000" dirty="0">
                <a:solidFill>
                  <a:schemeClr val="accent5"/>
                </a:solidFill>
                <a:sym typeface="+mn-ea"/>
              </a:rPr>
              <a:t>16 * 7 = 112</a:t>
            </a:r>
            <a:r>
              <a:rPr lang="zh-CN" altLang="en-US" sz="2000" dirty="0">
                <a:sym typeface="+mn-ea"/>
              </a:rPr>
              <a:t>个元组，</a:t>
            </a:r>
            <a:r>
              <a:rPr lang="zh-CN" altLang="en-US" sz="2000" b="1" dirty="0">
                <a:solidFill>
                  <a:srgbClr val="0070C0"/>
                </a:solidFill>
                <a:sym typeface="+mn-ea"/>
              </a:rPr>
              <a:t>S</a:t>
            </a:r>
            <a:r>
              <a:rPr lang="zh-CN" altLang="en-US" sz="2000" dirty="0">
                <a:sym typeface="+mn-ea"/>
              </a:rPr>
              <a:t>中包含</a:t>
            </a:r>
            <a:r>
              <a:rPr lang="zh-CN" altLang="en-US" sz="2000" dirty="0">
                <a:solidFill>
                  <a:schemeClr val="accent5"/>
                </a:solidFill>
                <a:sym typeface="+mn-ea"/>
              </a:rPr>
              <a:t>32 * 7 = 224</a:t>
            </a:r>
            <a:r>
              <a:rPr lang="zh-CN" altLang="en-US" sz="2000" dirty="0">
                <a:sym typeface="+mn-ea"/>
              </a:rPr>
              <a:t>个元组。extmem-c\data下的每个文件模拟一个磁盘块。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accent6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1095375" y="2423160"/>
            <a:ext cx="9982200" cy="376364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786755" y="2564130"/>
            <a:ext cx="5076190" cy="313372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05905" y="5758180"/>
            <a:ext cx="375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1800">
                <a:sym typeface="微软雅黑" panose="020B0503020204020204" charset="-122"/>
              </a:rPr>
              <a:t>文件夹</a:t>
            </a:r>
            <a:r>
              <a:rPr sz="1800">
                <a:sym typeface="微软雅黑" panose="020B0503020204020204" charset="-122"/>
              </a:rPr>
              <a:t>extmem-c\data</a:t>
            </a:r>
            <a:r>
              <a:rPr lang="zh-CN" sz="1800">
                <a:sym typeface="微软雅黑" panose="020B0503020204020204" charset="-122"/>
              </a:rPr>
              <a:t>（模拟磁盘）</a:t>
            </a:r>
          </a:p>
        </p:txBody>
      </p:sp>
      <p:sp>
        <p:nvSpPr>
          <p:cNvPr id="14" name="矩形 13"/>
          <p:cNvSpPr/>
          <p:nvPr/>
        </p:nvSpPr>
        <p:spPr>
          <a:xfrm>
            <a:off x="6494780" y="298831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2.blk</a:t>
            </a:r>
          </a:p>
        </p:txBody>
      </p:sp>
      <p:sp>
        <p:nvSpPr>
          <p:cNvPr id="53" name="矩形 52"/>
          <p:cNvSpPr/>
          <p:nvPr/>
        </p:nvSpPr>
        <p:spPr>
          <a:xfrm>
            <a:off x="5869305" y="298831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1.blk</a:t>
            </a:r>
          </a:p>
        </p:txBody>
      </p:sp>
      <p:sp>
        <p:nvSpPr>
          <p:cNvPr id="54" name="矩形 53"/>
          <p:cNvSpPr/>
          <p:nvPr/>
        </p:nvSpPr>
        <p:spPr>
          <a:xfrm>
            <a:off x="7745730" y="298831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4.blk</a:t>
            </a:r>
          </a:p>
        </p:txBody>
      </p:sp>
      <p:sp>
        <p:nvSpPr>
          <p:cNvPr id="55" name="矩形 54"/>
          <p:cNvSpPr/>
          <p:nvPr/>
        </p:nvSpPr>
        <p:spPr>
          <a:xfrm>
            <a:off x="7120255" y="298831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3.blk</a:t>
            </a:r>
          </a:p>
        </p:txBody>
      </p:sp>
      <p:sp>
        <p:nvSpPr>
          <p:cNvPr id="56" name="矩形 55"/>
          <p:cNvSpPr/>
          <p:nvPr/>
        </p:nvSpPr>
        <p:spPr>
          <a:xfrm>
            <a:off x="9003030" y="298831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6.blk</a:t>
            </a:r>
          </a:p>
        </p:txBody>
      </p:sp>
      <p:sp>
        <p:nvSpPr>
          <p:cNvPr id="57" name="矩形 56"/>
          <p:cNvSpPr/>
          <p:nvPr/>
        </p:nvSpPr>
        <p:spPr>
          <a:xfrm>
            <a:off x="8377555" y="298831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5.blk</a:t>
            </a:r>
          </a:p>
        </p:txBody>
      </p:sp>
      <p:sp>
        <p:nvSpPr>
          <p:cNvPr id="58" name="矩形 57"/>
          <p:cNvSpPr/>
          <p:nvPr/>
        </p:nvSpPr>
        <p:spPr>
          <a:xfrm>
            <a:off x="10253980" y="298831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8.blk</a:t>
            </a:r>
          </a:p>
        </p:txBody>
      </p:sp>
      <p:sp>
        <p:nvSpPr>
          <p:cNvPr id="59" name="矩形 58"/>
          <p:cNvSpPr/>
          <p:nvPr/>
        </p:nvSpPr>
        <p:spPr>
          <a:xfrm>
            <a:off x="9628505" y="298831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7.blk</a:t>
            </a:r>
          </a:p>
        </p:txBody>
      </p:sp>
      <p:sp>
        <p:nvSpPr>
          <p:cNvPr id="61" name="矩形 60"/>
          <p:cNvSpPr/>
          <p:nvPr/>
        </p:nvSpPr>
        <p:spPr>
          <a:xfrm>
            <a:off x="6494780" y="341058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10.blk</a:t>
            </a:r>
          </a:p>
        </p:txBody>
      </p:sp>
      <p:sp>
        <p:nvSpPr>
          <p:cNvPr id="62" name="矩形 61"/>
          <p:cNvSpPr/>
          <p:nvPr/>
        </p:nvSpPr>
        <p:spPr>
          <a:xfrm>
            <a:off x="5869305" y="341058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9.blk</a:t>
            </a:r>
          </a:p>
        </p:txBody>
      </p:sp>
      <p:sp>
        <p:nvSpPr>
          <p:cNvPr id="63" name="矩形 62"/>
          <p:cNvSpPr/>
          <p:nvPr/>
        </p:nvSpPr>
        <p:spPr>
          <a:xfrm>
            <a:off x="7745730" y="341058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12.blk</a:t>
            </a:r>
          </a:p>
        </p:txBody>
      </p:sp>
      <p:sp>
        <p:nvSpPr>
          <p:cNvPr id="64" name="矩形 63"/>
          <p:cNvSpPr/>
          <p:nvPr/>
        </p:nvSpPr>
        <p:spPr>
          <a:xfrm>
            <a:off x="7120255" y="341058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11.blk</a:t>
            </a:r>
          </a:p>
        </p:txBody>
      </p:sp>
      <p:sp>
        <p:nvSpPr>
          <p:cNvPr id="65" name="矩形 64"/>
          <p:cNvSpPr/>
          <p:nvPr/>
        </p:nvSpPr>
        <p:spPr>
          <a:xfrm>
            <a:off x="9003030" y="341058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14.blk</a:t>
            </a:r>
          </a:p>
        </p:txBody>
      </p:sp>
      <p:sp>
        <p:nvSpPr>
          <p:cNvPr id="66" name="矩形 65"/>
          <p:cNvSpPr/>
          <p:nvPr/>
        </p:nvSpPr>
        <p:spPr>
          <a:xfrm>
            <a:off x="8377555" y="341058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13.blk</a:t>
            </a:r>
          </a:p>
        </p:txBody>
      </p:sp>
      <p:sp>
        <p:nvSpPr>
          <p:cNvPr id="67" name="矩形 66"/>
          <p:cNvSpPr/>
          <p:nvPr/>
        </p:nvSpPr>
        <p:spPr>
          <a:xfrm>
            <a:off x="10253980" y="341058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16.blk</a:t>
            </a:r>
          </a:p>
        </p:txBody>
      </p:sp>
      <p:sp>
        <p:nvSpPr>
          <p:cNvPr id="68" name="矩形 67"/>
          <p:cNvSpPr/>
          <p:nvPr/>
        </p:nvSpPr>
        <p:spPr>
          <a:xfrm>
            <a:off x="9628505" y="341058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15.blk</a:t>
            </a:r>
          </a:p>
        </p:txBody>
      </p:sp>
      <p:sp>
        <p:nvSpPr>
          <p:cNvPr id="69" name="矩形 68"/>
          <p:cNvSpPr/>
          <p:nvPr/>
        </p:nvSpPr>
        <p:spPr>
          <a:xfrm>
            <a:off x="6494780" y="413575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70" name="矩形 69"/>
          <p:cNvSpPr/>
          <p:nvPr/>
        </p:nvSpPr>
        <p:spPr>
          <a:xfrm>
            <a:off x="5869305" y="413575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17.blk</a:t>
            </a:r>
          </a:p>
        </p:txBody>
      </p:sp>
      <p:sp>
        <p:nvSpPr>
          <p:cNvPr id="71" name="矩形 70"/>
          <p:cNvSpPr/>
          <p:nvPr/>
        </p:nvSpPr>
        <p:spPr>
          <a:xfrm>
            <a:off x="7745730" y="413575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72" name="矩形 71"/>
          <p:cNvSpPr/>
          <p:nvPr/>
        </p:nvSpPr>
        <p:spPr>
          <a:xfrm>
            <a:off x="7120255" y="413575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73" name="矩形 72"/>
          <p:cNvSpPr/>
          <p:nvPr/>
        </p:nvSpPr>
        <p:spPr>
          <a:xfrm>
            <a:off x="9003030" y="413575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74" name="矩形 73"/>
          <p:cNvSpPr/>
          <p:nvPr/>
        </p:nvSpPr>
        <p:spPr>
          <a:xfrm>
            <a:off x="8377555" y="413575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75" name="矩形 74"/>
          <p:cNvSpPr/>
          <p:nvPr/>
        </p:nvSpPr>
        <p:spPr>
          <a:xfrm>
            <a:off x="10253980" y="413575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76" name="矩形 75"/>
          <p:cNvSpPr/>
          <p:nvPr/>
        </p:nvSpPr>
        <p:spPr>
          <a:xfrm>
            <a:off x="9628505" y="4135755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77" name="矩形 76"/>
          <p:cNvSpPr/>
          <p:nvPr/>
        </p:nvSpPr>
        <p:spPr>
          <a:xfrm>
            <a:off x="6494780" y="4538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78" name="矩形 77"/>
          <p:cNvSpPr/>
          <p:nvPr/>
        </p:nvSpPr>
        <p:spPr>
          <a:xfrm>
            <a:off x="5869305" y="4538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79" name="矩形 78"/>
          <p:cNvSpPr/>
          <p:nvPr/>
        </p:nvSpPr>
        <p:spPr>
          <a:xfrm>
            <a:off x="7745730" y="4538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0" name="矩形 79"/>
          <p:cNvSpPr/>
          <p:nvPr/>
        </p:nvSpPr>
        <p:spPr>
          <a:xfrm>
            <a:off x="7120255" y="4538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1" name="矩形 80"/>
          <p:cNvSpPr/>
          <p:nvPr/>
        </p:nvSpPr>
        <p:spPr>
          <a:xfrm>
            <a:off x="9003030" y="4538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2" name="矩形 81"/>
          <p:cNvSpPr/>
          <p:nvPr/>
        </p:nvSpPr>
        <p:spPr>
          <a:xfrm>
            <a:off x="8377555" y="4538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3" name="矩形 82"/>
          <p:cNvSpPr/>
          <p:nvPr/>
        </p:nvSpPr>
        <p:spPr>
          <a:xfrm>
            <a:off x="10253980" y="4538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4" name="矩形 83"/>
          <p:cNvSpPr/>
          <p:nvPr/>
        </p:nvSpPr>
        <p:spPr>
          <a:xfrm>
            <a:off x="9628505" y="4538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5" name="矩形 84"/>
          <p:cNvSpPr/>
          <p:nvPr/>
        </p:nvSpPr>
        <p:spPr>
          <a:xfrm>
            <a:off x="6494780" y="493903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6" name="矩形 85"/>
          <p:cNvSpPr/>
          <p:nvPr/>
        </p:nvSpPr>
        <p:spPr>
          <a:xfrm>
            <a:off x="5869305" y="493903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7" name="矩形 86"/>
          <p:cNvSpPr/>
          <p:nvPr/>
        </p:nvSpPr>
        <p:spPr>
          <a:xfrm>
            <a:off x="7745730" y="493903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8" name="矩形 87"/>
          <p:cNvSpPr/>
          <p:nvPr/>
        </p:nvSpPr>
        <p:spPr>
          <a:xfrm>
            <a:off x="7120255" y="493903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89" name="矩形 88"/>
          <p:cNvSpPr/>
          <p:nvPr/>
        </p:nvSpPr>
        <p:spPr>
          <a:xfrm>
            <a:off x="9003030" y="493903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0" name="矩形 89"/>
          <p:cNvSpPr/>
          <p:nvPr/>
        </p:nvSpPr>
        <p:spPr>
          <a:xfrm>
            <a:off x="8377555" y="493903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1" name="矩形 90"/>
          <p:cNvSpPr/>
          <p:nvPr/>
        </p:nvSpPr>
        <p:spPr>
          <a:xfrm>
            <a:off x="10253980" y="493903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2" name="矩形 91"/>
          <p:cNvSpPr/>
          <p:nvPr/>
        </p:nvSpPr>
        <p:spPr>
          <a:xfrm>
            <a:off x="9628505" y="493903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3" name="矩形 92"/>
          <p:cNvSpPr/>
          <p:nvPr/>
        </p:nvSpPr>
        <p:spPr>
          <a:xfrm>
            <a:off x="6494780" y="5300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4" name="矩形 93"/>
          <p:cNvSpPr/>
          <p:nvPr/>
        </p:nvSpPr>
        <p:spPr>
          <a:xfrm>
            <a:off x="5869305" y="5300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5" name="矩形 94"/>
          <p:cNvSpPr/>
          <p:nvPr/>
        </p:nvSpPr>
        <p:spPr>
          <a:xfrm>
            <a:off x="7745730" y="5300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6" name="矩形 95"/>
          <p:cNvSpPr/>
          <p:nvPr/>
        </p:nvSpPr>
        <p:spPr>
          <a:xfrm>
            <a:off x="7120255" y="5300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7" name="矩形 96"/>
          <p:cNvSpPr/>
          <p:nvPr/>
        </p:nvSpPr>
        <p:spPr>
          <a:xfrm>
            <a:off x="9003030" y="5300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8" name="矩形 97"/>
          <p:cNvSpPr/>
          <p:nvPr/>
        </p:nvSpPr>
        <p:spPr>
          <a:xfrm>
            <a:off x="8377555" y="5300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99" name="矩形 98"/>
          <p:cNvSpPr/>
          <p:nvPr/>
        </p:nvSpPr>
        <p:spPr>
          <a:xfrm>
            <a:off x="10253980" y="5300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</a:rPr>
              <a:t>48.blk</a:t>
            </a:r>
          </a:p>
        </p:txBody>
      </p:sp>
      <p:sp>
        <p:nvSpPr>
          <p:cNvPr id="100" name="矩形 99"/>
          <p:cNvSpPr/>
          <p:nvPr/>
        </p:nvSpPr>
        <p:spPr>
          <a:xfrm>
            <a:off x="9628505" y="5300980"/>
            <a:ext cx="542290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sz="1000"/>
          </a:p>
        </p:txBody>
      </p:sp>
      <p:sp>
        <p:nvSpPr>
          <p:cNvPr id="101" name="文本框 100"/>
          <p:cNvSpPr txBox="1"/>
          <p:nvPr/>
        </p:nvSpPr>
        <p:spPr>
          <a:xfrm>
            <a:off x="5856605" y="2620010"/>
            <a:ext cx="9391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/>
              <a:t>关系</a:t>
            </a:r>
            <a:r>
              <a:rPr lang="en-US" altLang="zh-CN" sz="1600"/>
              <a:t>R</a:t>
            </a:r>
            <a:r>
              <a:rPr lang="zh-CN" altLang="en-US" sz="1600"/>
              <a:t>：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5869305" y="3767455"/>
            <a:ext cx="92773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/>
              <a:t>关系</a:t>
            </a:r>
            <a:r>
              <a:rPr lang="en-US" altLang="zh-CN" sz="1600"/>
              <a:t>S</a:t>
            </a:r>
            <a:r>
              <a:rPr lang="zh-CN" altLang="en-US" sz="1600"/>
              <a:t>：</a:t>
            </a:r>
          </a:p>
        </p:txBody>
      </p:sp>
      <p:graphicFrame>
        <p:nvGraphicFramePr>
          <p:cNvPr id="105" name="表格 104"/>
          <p:cNvGraphicFramePr/>
          <p:nvPr>
            <p:custDataLst>
              <p:tags r:id="rId3"/>
            </p:custDataLst>
          </p:nvPr>
        </p:nvGraphicFramePr>
        <p:xfrm>
          <a:off x="1892300" y="3701415"/>
          <a:ext cx="3500120" cy="145288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437515"/>
                <a:gridCol w="437515"/>
                <a:gridCol w="437515"/>
                <a:gridCol w="437515"/>
                <a:gridCol w="437515"/>
                <a:gridCol w="437515"/>
                <a:gridCol w="437515"/>
                <a:gridCol w="437515"/>
              </a:tblGrid>
              <a:tr h="181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</a:tr>
              <a:tr h="181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</a:tr>
              <a:tr h="181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</a:tr>
              <a:tr h="181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</a:tr>
              <a:tr h="181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6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</a:tr>
              <a:tr h="181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</a:tr>
              <a:tr h="181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A55">
                        <a:lumMod val="20000"/>
                        <a:lumOff val="80000"/>
                      </a:srgbClr>
                    </a:solidFill>
                  </a:tcPr>
                </a:tc>
              </a:tr>
              <a:tr h="1816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887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96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96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96E6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96E6"/>
                    </a:solidFill>
                  </a:tcPr>
                </a:tc>
              </a:tr>
            </a:tbl>
          </a:graphicData>
        </a:graphic>
      </p:graphicFrame>
      <p:sp>
        <p:nvSpPr>
          <p:cNvPr id="106" name="文本框 105"/>
          <p:cNvSpPr txBox="1"/>
          <p:nvPr/>
        </p:nvSpPr>
        <p:spPr>
          <a:xfrm>
            <a:off x="1090295" y="3672840"/>
            <a:ext cx="91630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21</a:t>
            </a:r>
            <a:r>
              <a:rPr lang="zh-CN" altLang="en-US" sz="1000"/>
              <a:t>，</a:t>
            </a:r>
            <a:r>
              <a:rPr lang="en-US" altLang="zh-CN" sz="1000"/>
              <a:t>320</a:t>
            </a:r>
            <a:r>
              <a:rPr lang="zh-CN" altLang="en-US" sz="1000"/>
              <a:t>）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1228090" y="3837940"/>
            <a:ext cx="77533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5</a:t>
            </a:r>
            <a:r>
              <a:rPr lang="zh-CN" altLang="en-US" sz="1000"/>
              <a:t>，</a:t>
            </a:r>
            <a:r>
              <a:rPr lang="en-US" altLang="zh-CN" sz="1000"/>
              <a:t>34</a:t>
            </a:r>
            <a:r>
              <a:rPr lang="zh-CN" altLang="en-US" sz="1000"/>
              <a:t>）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1170940" y="4025900"/>
            <a:ext cx="84582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12</a:t>
            </a:r>
            <a:r>
              <a:rPr lang="zh-CN" altLang="en-US" sz="1000"/>
              <a:t>，</a:t>
            </a:r>
            <a:r>
              <a:rPr lang="en-US" altLang="zh-CN" sz="1000"/>
              <a:t>11</a:t>
            </a:r>
            <a:r>
              <a:rPr lang="zh-CN" altLang="en-US" sz="1000"/>
              <a:t>）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1170940" y="4224655"/>
            <a:ext cx="84582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4</a:t>
            </a:r>
            <a:r>
              <a:rPr lang="zh-CN" altLang="en-US" sz="1000"/>
              <a:t>，</a:t>
            </a:r>
            <a:r>
              <a:rPr lang="en-US" altLang="zh-CN" sz="1000"/>
              <a:t>139</a:t>
            </a:r>
            <a:r>
              <a:rPr lang="zh-CN" altLang="en-US" sz="1000"/>
              <a:t>）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1095375" y="4402455"/>
            <a:ext cx="91630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36</a:t>
            </a:r>
            <a:r>
              <a:rPr lang="zh-CN" altLang="en-US" sz="1000"/>
              <a:t>，</a:t>
            </a:r>
            <a:r>
              <a:rPr lang="en-US" altLang="zh-CN" sz="1000"/>
              <a:t>247</a:t>
            </a:r>
            <a:r>
              <a:rPr lang="zh-CN" altLang="en-US" sz="1000"/>
              <a:t>）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1095375" y="4598670"/>
            <a:ext cx="91630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23</a:t>
            </a:r>
            <a:r>
              <a:rPr lang="zh-CN" altLang="en-US" sz="1000"/>
              <a:t>，</a:t>
            </a:r>
            <a:r>
              <a:rPr lang="en-US" altLang="zh-CN" sz="1000"/>
              <a:t>512</a:t>
            </a:r>
            <a:r>
              <a:rPr lang="zh-CN" altLang="en-US" sz="1000"/>
              <a:t>）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1171575" y="4778375"/>
            <a:ext cx="84582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/>
              <a:t>（</a:t>
            </a:r>
            <a:r>
              <a:rPr lang="en-US" altLang="zh-CN" sz="1000"/>
              <a:t>5</a:t>
            </a:r>
            <a:r>
              <a:rPr lang="zh-CN" altLang="en-US" sz="1000"/>
              <a:t>，</a:t>
            </a:r>
            <a:r>
              <a:rPr lang="en-US" altLang="zh-CN" sz="1000"/>
              <a:t>345</a:t>
            </a:r>
            <a:r>
              <a:rPr lang="zh-CN" altLang="en-US" sz="1000"/>
              <a:t>）</a:t>
            </a:r>
          </a:p>
        </p:txBody>
      </p:sp>
      <p:cxnSp>
        <p:nvCxnSpPr>
          <p:cNvPr id="115" name="直接箭头连接符 114"/>
          <p:cNvCxnSpPr/>
          <p:nvPr/>
        </p:nvCxnSpPr>
        <p:spPr>
          <a:xfrm>
            <a:off x="5158105" y="5173980"/>
            <a:ext cx="9525" cy="2000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118" name="矩形 117"/>
          <p:cNvSpPr/>
          <p:nvPr/>
        </p:nvSpPr>
        <p:spPr>
          <a:xfrm>
            <a:off x="4891405" y="5374005"/>
            <a:ext cx="542290" cy="257175"/>
          </a:xfrm>
          <a:prstGeom prst="rect">
            <a:avLst/>
          </a:prstGeom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r>
              <a:rPr lang="en-US" altLang="zh-CN" sz="1000"/>
              <a:t>2.blk</a:t>
            </a:r>
          </a:p>
        </p:txBody>
      </p:sp>
      <p:cxnSp>
        <p:nvCxnSpPr>
          <p:cNvPr id="120" name="直接箭头连接符 119"/>
          <p:cNvCxnSpPr/>
          <p:nvPr/>
        </p:nvCxnSpPr>
        <p:spPr>
          <a:xfrm flipH="1">
            <a:off x="3509645" y="3205480"/>
            <a:ext cx="2359660" cy="4622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36320" y="1087120"/>
            <a:ext cx="98247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70C0"/>
                </a:solidFill>
                <a:sym typeface="+mn-ea"/>
              </a:rPr>
              <a:t>内存缓冲区： </a:t>
            </a:r>
            <a:r>
              <a:rPr lang="zh-CN" altLang="en-US" dirty="0">
                <a:sym typeface="+mn-ea"/>
              </a:rPr>
              <a:t>块的大小：</a:t>
            </a:r>
            <a:r>
              <a:rPr lang="zh-CN" altLang="en-US" dirty="0">
                <a:solidFill>
                  <a:schemeClr val="accent5"/>
                </a:solidFill>
                <a:sym typeface="+mn-ea"/>
              </a:rPr>
              <a:t>64个字节          </a:t>
            </a:r>
            <a:r>
              <a:rPr lang="zh-CN" altLang="en-US" dirty="0">
                <a:sym typeface="+mn-ea"/>
              </a:rPr>
              <a:t>缓冲区大小： </a:t>
            </a:r>
            <a:r>
              <a:rPr lang="en-US" altLang="zh-CN" dirty="0">
                <a:solidFill>
                  <a:schemeClr val="accent5"/>
                </a:solidFill>
                <a:sym typeface="+mn-ea"/>
              </a:rPr>
              <a:t>520</a:t>
            </a:r>
            <a:r>
              <a:rPr lang="zh-CN" altLang="en-US" dirty="0">
                <a:solidFill>
                  <a:schemeClr val="accent5"/>
                </a:solidFill>
                <a:sym typeface="+mn-ea"/>
              </a:rPr>
              <a:t>个字节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缓冲区最多存放8个块：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64 * 8 + </a:t>
            </a:r>
            <a:r>
              <a:rPr lang="zh-CN" altLang="en-US" sz="2000" dirty="0">
                <a:solidFill>
                  <a:schemeClr val="accent5"/>
                </a:solidFill>
                <a:sym typeface="+mn-ea"/>
              </a:rPr>
              <a:t>8</a:t>
            </a:r>
            <a:r>
              <a:rPr lang="zh-CN" altLang="en-US" sz="2000" dirty="0">
                <a:sym typeface="+mn-ea"/>
              </a:rPr>
              <a:t> =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520</a:t>
            </a:r>
            <a:endParaRPr lang="zh-CN" altLang="en-US" sz="2000" dirty="0">
              <a:solidFill>
                <a:schemeClr val="accent5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accent5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其中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8个字节为</a:t>
            </a:r>
            <a:r>
              <a:rPr lang="zh-CN" altLang="en-US" sz="2000" dirty="0">
                <a:solidFill>
                  <a:schemeClr val="accent5"/>
                </a:solidFill>
                <a:sym typeface="+mn-ea"/>
              </a:rPr>
              <a:t>标志位</a:t>
            </a:r>
            <a:r>
              <a:rPr lang="zh-CN" altLang="en-US" sz="2000" dirty="0">
                <a:sym typeface="+mn-ea"/>
              </a:rPr>
              <a:t>，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表示每个块是否被占用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accent6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195" y="2198370"/>
            <a:ext cx="6547485" cy="3734435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5845" y="1087120"/>
            <a:ext cx="982472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ExtMem</a:t>
            </a:r>
            <a:r>
              <a:rPr lang="zh-CN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程序库：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        是C语言开发的模拟外存磁盘块存储和存取的程序库。功能包括：</a:t>
            </a:r>
            <a:r>
              <a:rPr lang="zh-CN" altLang="en-US" sz="2000" dirty="0">
                <a:solidFill>
                  <a:schemeClr val="accent6"/>
                </a:solidFill>
                <a:sym typeface="+mn-ea"/>
              </a:rPr>
              <a:t>内存缓冲区管理、磁盘块读/写</a:t>
            </a:r>
            <a:r>
              <a:rPr lang="zh-CN" altLang="en-US" sz="2000" dirty="0">
                <a:sym typeface="+mn-ea"/>
              </a:rPr>
              <a:t>，它提供了1个数据结构和7个API函数。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accent6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9525" y="2807335"/>
            <a:ext cx="3431540" cy="219075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sz="12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Buffer数据类型：</a:t>
            </a:r>
          </a:p>
          <a:p>
            <a:endParaRPr lang="zh-CN" altLang="zh-CN" sz="12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sz="1200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numIO</a:t>
            </a:r>
            <a:r>
              <a: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：外存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次数</a:t>
            </a:r>
          </a:p>
          <a:p>
            <a:pPr lvl="1"/>
            <a:r>
              <a:rPr lang="en-US" altLang="zh-CN" sz="1200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bufSize</a:t>
            </a:r>
            <a:r>
              <a: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：缓冲区大小（单位：字节）</a:t>
            </a:r>
          </a:p>
          <a:p>
            <a:pPr lvl="1"/>
            <a:r>
              <a:rPr lang="en-US" altLang="zh-CN" sz="1200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blkSize</a:t>
            </a:r>
            <a:r>
              <a: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：块的大小（单位：字节）</a:t>
            </a:r>
          </a:p>
          <a:p>
            <a:pPr lvl="1"/>
            <a:r>
              <a:rPr lang="en-US" altLang="zh-CN" sz="1200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numAllBlk</a:t>
            </a:r>
            <a:r>
              <a: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：缓冲区内可存放的最多块数</a:t>
            </a:r>
          </a:p>
          <a:p>
            <a:pPr lvl="1"/>
            <a:r>
              <a:rPr lang="en-US" altLang="zh-CN" sz="1200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numFreeBlk</a:t>
            </a:r>
            <a:r>
              <a: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：缓冲区内可用的块数</a:t>
            </a:r>
          </a:p>
          <a:p>
            <a:pPr lvl="1"/>
            <a:r>
              <a:rPr lang="en-US" altLang="zh-CN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</a:t>
            </a:r>
            <a:r>
              <a: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：缓冲区内存区域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(char *)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394960" y="2807335"/>
          <a:ext cx="634746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610"/>
                <a:gridCol w="4260850"/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功能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initBuffer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             </a:t>
                      </a:r>
                      <a:r>
                        <a:rPr lang="zh-CN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初始化缓冲区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buf</a:t>
                      </a:r>
                    </a:p>
                    <a:p>
                      <a:pPr marL="0" lvl="1" algn="l">
                        <a:buNone/>
                      </a:pP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getNewBlockInBuffer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CN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在缓冲区中申请一个新的块</a:t>
                      </a:r>
                    </a:p>
                    <a:p>
                      <a:pPr lvl="1" algn="l"/>
                      <a:endParaRPr lang="zh-CN" altLang="zh-CN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readBlockFromDisk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             </a:t>
                      </a:r>
                      <a:r>
                        <a:rPr lang="zh-CN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将磁盘上地址为addr的磁盘块读入缓冲区buf</a:t>
                      </a:r>
                    </a:p>
                    <a:p>
                      <a:pPr marL="0" lvl="1" algn="l">
                        <a:buNone/>
                      </a:pPr>
                      <a:endParaRPr lang="zh-CN" altLang="zh-CN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writeBlockToDisk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zh-CN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将缓冲区buf内的块blk写入磁盘上地址为addr的磁盘块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freeBlockInBuffer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             </a:t>
                      </a:r>
                      <a:r>
                        <a:rPr lang="zh-CN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解除块对缓冲区内存的占用</a:t>
                      </a:r>
                    </a:p>
                    <a:p>
                      <a:pPr marL="0" lvl="1" algn="l">
                        <a:buNone/>
                      </a:pPr>
                      <a:endParaRPr lang="zh-CN" altLang="zh-CN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dropBlockOnDisk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             </a:t>
                      </a:r>
                      <a:r>
                        <a:rPr lang="zh-CN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从磁盘上删除地址为addr的磁盘块内的数据</a:t>
                      </a:r>
                    </a:p>
                    <a:p>
                      <a:pPr marL="0" lvl="1" algn="l">
                        <a:buNone/>
                      </a:pPr>
                      <a:endParaRPr lang="zh-CN" altLang="zh-CN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3530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freeBuffer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             </a:t>
                      </a:r>
                      <a:r>
                        <a:rPr lang="zh-CN" altLang="zh-CN" sz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释放缓冲区buf占用的内存空间</a:t>
                      </a:r>
                    </a:p>
                    <a:p>
                      <a:pPr marL="0" lvl="1" algn="l">
                        <a:buNone/>
                      </a:pPr>
                      <a:endParaRPr lang="zh-CN" altLang="zh-CN" sz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394960" y="2461895"/>
            <a:ext cx="115189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6"/>
                </a:solidFill>
                <a:sym typeface="+mn-ea"/>
              </a:rPr>
              <a:t>7个API函数</a:t>
            </a:r>
            <a:r>
              <a:rPr lang="en-US" altLang="zh-CN" sz="1400" dirty="0">
                <a:solidFill>
                  <a:schemeClr val="accent6"/>
                </a:solidFill>
                <a:sym typeface="+mn-ea"/>
              </a:rPr>
              <a:t>: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09675" y="2500630"/>
            <a:ext cx="122047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6"/>
                </a:solidFill>
                <a:sym typeface="+mn-ea"/>
              </a:rPr>
              <a:t>1</a:t>
            </a:r>
            <a:r>
              <a:rPr lang="zh-CN" altLang="en-US" sz="1400" dirty="0">
                <a:solidFill>
                  <a:schemeClr val="accent6"/>
                </a:solidFill>
                <a:sym typeface="+mn-ea"/>
              </a:rPr>
              <a:t>个数据结构</a:t>
            </a:r>
            <a:r>
              <a:rPr lang="en-US" altLang="zh-CN" sz="1400" dirty="0">
                <a:solidFill>
                  <a:schemeClr val="accent6"/>
                </a:solidFill>
                <a:sym typeface="+mn-ea"/>
              </a:rPr>
              <a:t>:</a:t>
            </a:r>
          </a:p>
        </p:txBody>
      </p:sp>
      <p:pic>
        <p:nvPicPr>
          <p:cNvPr id="18" name="音频 17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5845" y="1087120"/>
            <a:ext cx="9725660" cy="5416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zh-CN" sz="2000" b="1" dirty="0">
                <a:solidFill>
                  <a:schemeClr val="accent6"/>
                </a:solidFill>
                <a:sym typeface="+mn-ea"/>
              </a:rPr>
              <a:t>基于</a:t>
            </a:r>
            <a:r>
              <a:rPr lang="en-US" altLang="zh-CN" sz="2000" b="1" dirty="0">
                <a:solidFill>
                  <a:schemeClr val="accent6"/>
                </a:solidFill>
                <a:sym typeface="+mn-ea"/>
              </a:rPr>
              <a:t>ExtMem</a:t>
            </a:r>
            <a:r>
              <a:rPr lang="zh-CN" altLang="zh-CN" sz="2000" b="1" dirty="0">
                <a:solidFill>
                  <a:schemeClr val="accent6"/>
                </a:solidFill>
                <a:sym typeface="+mn-ea"/>
              </a:rPr>
              <a:t>程序库，使用</a:t>
            </a:r>
            <a:r>
              <a:rPr lang="en-US" altLang="zh-CN" sz="2000" b="1" dirty="0">
                <a:solidFill>
                  <a:schemeClr val="accent6"/>
                </a:solidFill>
                <a:sym typeface="+mn-ea"/>
              </a:rPr>
              <a:t>C</a:t>
            </a:r>
            <a:r>
              <a:rPr lang="zh-CN" altLang="en-US" sz="2000" b="1" dirty="0">
                <a:solidFill>
                  <a:schemeClr val="accent6"/>
                </a:solidFill>
                <a:sym typeface="+mn-ea"/>
              </a:rPr>
              <a:t>语言模拟</a:t>
            </a:r>
            <a:r>
              <a:rPr lang="zh-CN" altLang="zh-CN" sz="2000" b="1" dirty="0">
                <a:solidFill>
                  <a:schemeClr val="accent6"/>
                </a:solidFill>
                <a:sym typeface="+mn-ea"/>
              </a:rPr>
              <a:t>实现</a:t>
            </a:r>
            <a:r>
              <a:rPr lang="zh-CN" altLang="en-US" sz="2000" b="1" dirty="0">
                <a:solidFill>
                  <a:schemeClr val="accent6"/>
                </a:solidFill>
                <a:sym typeface="+mn-ea"/>
              </a:rPr>
              <a:t>以下关系操作：</a:t>
            </a:r>
            <a:endParaRPr lang="en-US" altLang="zh-CN" sz="20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zh-CN" altLang="zh-CN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sym typeface="+mn-ea"/>
              </a:rPr>
              <a:t>实现</a:t>
            </a:r>
            <a:r>
              <a:rPr lang="zh-CN" altLang="en-US" sz="1800" dirty="0">
                <a:solidFill>
                  <a:schemeClr val="accent6"/>
                </a:solidFill>
                <a:sym typeface="+mn-ea"/>
              </a:rPr>
              <a:t>基于线性搜索的关系选择</a:t>
            </a:r>
            <a:r>
              <a:rPr lang="zh-CN" altLang="en-US" sz="1800" dirty="0">
                <a:sym typeface="+mn-ea"/>
              </a:rPr>
              <a:t>算法：基于ExtMem程序库，使用C语言实现线性搜索算法，选出R.A=30或S.C=23的元组，记录IO读写次数，并将选择结果存放在磁盘上。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sz="1800" dirty="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sym typeface="+mn-ea"/>
              </a:rPr>
              <a:t>实现</a:t>
            </a:r>
            <a:r>
              <a:rPr lang="zh-CN" altLang="en-US" sz="1800" dirty="0">
                <a:solidFill>
                  <a:schemeClr val="accent6"/>
                </a:solidFill>
                <a:sym typeface="+mn-ea"/>
              </a:rPr>
              <a:t>两阶段多路归并排序算法</a:t>
            </a:r>
            <a:r>
              <a:rPr lang="zh-CN" altLang="en-US" sz="1800" dirty="0">
                <a:sym typeface="+mn-ea"/>
              </a:rPr>
              <a:t>（TPMMS）：</a:t>
            </a:r>
            <a:r>
              <a:rPr lang="zh-CN" altLang="en-US" sz="1800" dirty="0" smtClean="0">
                <a:sym typeface="+mn-ea"/>
              </a:rPr>
              <a:t>利用内存缓冲区</a:t>
            </a:r>
            <a:r>
              <a:rPr lang="zh-CN" altLang="en-US" sz="1800" dirty="0">
                <a:sym typeface="+mn-ea"/>
              </a:rPr>
              <a:t>将关系R和S分别排序，并将排序 后的结果存放在磁盘上。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sz="1800" dirty="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sym typeface="+mn-ea"/>
              </a:rPr>
              <a:t>实现</a:t>
            </a:r>
            <a:r>
              <a:rPr lang="zh-CN" altLang="en-US" sz="1800" dirty="0">
                <a:solidFill>
                  <a:schemeClr val="accent6"/>
                </a:solidFill>
                <a:sym typeface="+mn-ea"/>
              </a:rPr>
              <a:t>基于索引的关系选择</a:t>
            </a:r>
            <a:r>
              <a:rPr lang="zh-CN" altLang="en-US" sz="1800" dirty="0">
                <a:sym typeface="+mn-ea"/>
              </a:rPr>
              <a:t>算法：利用（2）中的排序结果为关系</a:t>
            </a:r>
            <a:r>
              <a:rPr lang="zh-CN" altLang="en-US" sz="1800" dirty="0" smtClean="0">
                <a:sym typeface="+mn-ea"/>
              </a:rPr>
              <a:t>R或S</a:t>
            </a:r>
            <a:r>
              <a:rPr lang="zh-CN" altLang="en-US" sz="1800" dirty="0">
                <a:sym typeface="+mn-ea"/>
              </a:rPr>
              <a:t>分别建立索引文件，利用索引文件选出R.A=30或S.C=23的元组，并将选择结果存放在磁盘上。记录IO读写次数，与（1）中的结果对比。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sz="1800" dirty="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sym typeface="+mn-ea"/>
              </a:rPr>
              <a:t>实现</a:t>
            </a:r>
            <a:r>
              <a:rPr lang="zh-CN" altLang="en-US" sz="1800" dirty="0">
                <a:solidFill>
                  <a:schemeClr val="accent6"/>
                </a:solidFill>
                <a:sym typeface="+mn-ea"/>
              </a:rPr>
              <a:t>关系投影</a:t>
            </a:r>
            <a:r>
              <a:rPr lang="zh-CN" altLang="en-US" sz="1800" dirty="0">
                <a:sym typeface="+mn-ea"/>
              </a:rPr>
              <a:t>算法：对关系R上</a:t>
            </a:r>
            <a:r>
              <a:rPr lang="zh-CN" altLang="en-US" sz="1800" dirty="0" smtClean="0">
                <a:sym typeface="+mn-ea"/>
              </a:rPr>
              <a:t>的</a:t>
            </a:r>
            <a:r>
              <a:rPr lang="en-US" altLang="zh-CN" sz="1800" dirty="0">
                <a:sym typeface="+mn-ea"/>
              </a:rPr>
              <a:t>A</a:t>
            </a:r>
            <a:r>
              <a:rPr lang="zh-CN" altLang="en-US" sz="1800" dirty="0" smtClean="0">
                <a:sym typeface="+mn-ea"/>
              </a:rPr>
              <a:t>属性</a:t>
            </a:r>
            <a:r>
              <a:rPr lang="zh-CN" altLang="en-US" sz="1800" dirty="0">
                <a:sym typeface="+mn-ea"/>
              </a:rPr>
              <a:t>（非主码）进行</a:t>
            </a:r>
            <a:r>
              <a:rPr lang="zh-CN" altLang="en-US" sz="1800" dirty="0" smtClean="0">
                <a:sym typeface="+mn-ea"/>
              </a:rPr>
              <a:t>投影并</a:t>
            </a:r>
            <a:r>
              <a:rPr lang="zh-CN" altLang="en-US" sz="1800" dirty="0" smtClean="0">
                <a:solidFill>
                  <a:schemeClr val="accent6"/>
                </a:solidFill>
                <a:sym typeface="+mn-ea"/>
              </a:rPr>
              <a:t>去重</a:t>
            </a:r>
            <a:r>
              <a:rPr lang="zh-CN" altLang="en-US" sz="1800" dirty="0" smtClean="0">
                <a:sym typeface="+mn-ea"/>
              </a:rPr>
              <a:t>，将</a:t>
            </a:r>
            <a:r>
              <a:rPr lang="zh-CN" altLang="en-US" sz="1800" dirty="0">
                <a:sym typeface="+mn-ea"/>
              </a:rPr>
              <a:t>结果存放在磁盘上。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sz="1800" dirty="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sym typeface="+mn-ea"/>
              </a:rPr>
              <a:t>实现</a:t>
            </a:r>
            <a:r>
              <a:rPr lang="zh-CN" altLang="en-US" sz="1800" dirty="0">
                <a:solidFill>
                  <a:schemeClr val="accent6"/>
                </a:solidFill>
                <a:sym typeface="+mn-ea"/>
              </a:rPr>
              <a:t>基于排序的连接操作</a:t>
            </a:r>
            <a:r>
              <a:rPr lang="zh-CN" altLang="en-US" sz="1800" dirty="0">
                <a:sym typeface="+mn-ea"/>
              </a:rPr>
              <a:t>算法（Sort-Merge-Join）：对关系R和S计算R.A连接S.C，并统计连接次数，将连接结果存放在磁盘上。</a:t>
            </a:r>
          </a:p>
          <a:p>
            <a:pPr marL="342900" indent="-342900">
              <a:buFont typeface="+mj-ea"/>
              <a:buAutoNum type="circleNumDbPlain"/>
            </a:pPr>
            <a:endParaRPr lang="zh-CN" altLang="en-US" sz="1800" dirty="0">
              <a:sym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 smtClean="0">
                <a:sym typeface="+mn-ea"/>
              </a:rPr>
              <a:t>基于排序或散</a:t>
            </a:r>
            <a:r>
              <a:rPr lang="zh-CN" altLang="en-US" sz="1800" dirty="0" smtClean="0">
                <a:sym typeface="+mn-ea"/>
              </a:rPr>
              <a:t>列的两趟扫描算法，</a:t>
            </a:r>
            <a:r>
              <a:rPr lang="zh-CN" altLang="en-US" sz="1800" dirty="0" smtClean="0">
                <a:sym typeface="+mn-ea"/>
              </a:rPr>
              <a:t>实现其中</a:t>
            </a:r>
            <a:r>
              <a:rPr lang="zh-CN" altLang="en-US" sz="1800" dirty="0" smtClean="0">
                <a:solidFill>
                  <a:schemeClr val="accent6"/>
                </a:solidFill>
                <a:sym typeface="+mn-ea"/>
              </a:rPr>
              <a:t>一种集合</a:t>
            </a:r>
            <a:r>
              <a:rPr lang="zh-CN" altLang="en-US" sz="1800" dirty="0">
                <a:solidFill>
                  <a:schemeClr val="accent6"/>
                </a:solidFill>
                <a:sym typeface="+mn-ea"/>
              </a:rPr>
              <a:t>操作</a:t>
            </a:r>
            <a:r>
              <a:rPr lang="zh-CN" altLang="en-US" sz="1800" dirty="0" smtClean="0">
                <a:sym typeface="+mn-ea"/>
              </a:rPr>
              <a:t>算法：并</a:t>
            </a:r>
            <a:r>
              <a:rPr lang="zh-CN" altLang="en-US" sz="1800" dirty="0">
                <a:sym typeface="+mn-ea"/>
              </a:rPr>
              <a:t>、交、差（S-</a:t>
            </a:r>
            <a:r>
              <a:rPr lang="zh-CN" altLang="en-US" sz="1800" dirty="0" smtClean="0">
                <a:sym typeface="+mn-ea"/>
              </a:rPr>
              <a:t>R）中的一种。</a:t>
            </a:r>
            <a:r>
              <a:rPr lang="zh-CN" altLang="en-US" sz="1800" dirty="0">
                <a:sym typeface="+mn-ea"/>
              </a:rPr>
              <a:t>将结果存放在磁盘上，并统计并、交、差操作后的元组个数。</a:t>
            </a:r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5845" y="1087120"/>
            <a:ext cx="972566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输出示例：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845" y="1515745"/>
            <a:ext cx="4952365" cy="4557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6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5855" y="1515745"/>
            <a:ext cx="4953600" cy="3351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205855" y="5299075"/>
            <a:ext cx="972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sym typeface="+mn-ea"/>
              </a:rPr>
              <a:t>对比</a:t>
            </a:r>
            <a:r>
              <a:rPr lang="en-US" altLang="zh-CN" sz="1800" dirty="0">
                <a:solidFill>
                  <a:srgbClr val="0070C0"/>
                </a:solidFill>
                <a:sym typeface="+mn-ea"/>
              </a:rPr>
              <a:t>IO</a:t>
            </a:r>
            <a:r>
              <a:rPr lang="zh-CN" altLang="en-US" sz="1800" dirty="0">
                <a:solidFill>
                  <a:srgbClr val="0070C0"/>
                </a:solidFill>
                <a:sym typeface="+mn-ea"/>
              </a:rPr>
              <a:t>读写次数，理解索引的作用。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8301" y="1097474"/>
            <a:ext cx="972566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输出示例：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9291" y="1521460"/>
            <a:ext cx="3153162" cy="900222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/>
            <a:r>
              <a:rPr 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数据经过手工修改，关系</a:t>
            </a: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sym typeface="+mn-ea"/>
              </a:rPr>
              <a:t>R</a:t>
            </a:r>
            <a:r>
              <a:rPr 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和</a:t>
            </a: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sym typeface="+mn-ea"/>
              </a:rPr>
              <a:t>S</a:t>
            </a:r>
            <a:r>
              <a:rPr 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有</a:t>
            </a:r>
            <a:r>
              <a:rPr lang="en-US" sz="1600">
                <a:solidFill>
                  <a:schemeClr val="accent5"/>
                </a:solidFill>
                <a:latin typeface="Times New Roman" panose="02020603050405020304" charset="0"/>
                <a:sym typeface="+mn-ea"/>
              </a:rPr>
              <a:t>9</a:t>
            </a:r>
            <a:r>
              <a:rPr lang="zh-CN" sz="1600">
                <a:solidFill>
                  <a:schemeClr val="accent5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个相同</a:t>
            </a:r>
            <a:r>
              <a:rPr 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元组。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5860" y="1087120"/>
            <a:ext cx="6871335" cy="5523230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87" y="2565698"/>
            <a:ext cx="3226569" cy="400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本学期实验安排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591185" y="5343525"/>
            <a:ext cx="9738995" cy="1217930"/>
          </a:xfrm>
        </p:spPr>
        <p:txBody>
          <a:bodyPr>
            <a:normAutofit/>
          </a:bodyPr>
          <a:lstStyle/>
          <a:p>
            <a:pPr marL="682625" lvl="1" indent="0" algn="l"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上课时间：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第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周 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T2207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周二：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9~10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节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[18:30~20:15]</a:t>
            </a:r>
          </a:p>
          <a:p>
            <a:pPr marL="682625" lvl="1" indent="0" algn="l"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                 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周 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T2207</a:t>
            </a:r>
            <a:r>
              <a:rPr lang="zh-CN" altLang="en-US" sz="2000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周五：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7~8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节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[15:45~17:30]</a:t>
            </a:r>
          </a:p>
          <a:p>
            <a:pPr marL="342900" lvl="1" indent="0">
              <a:buNone/>
            </a:pP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sz="2800" b="1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1209675" y="1608455"/>
          <a:ext cx="9229725" cy="320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945"/>
                <a:gridCol w="1845945"/>
                <a:gridCol w="1845945"/>
                <a:gridCol w="1845945"/>
                <a:gridCol w="1845945"/>
              </a:tblGrid>
              <a:tr h="619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实验项目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二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四</a:t>
                      </a:r>
                    </a:p>
                  </a:txBody>
                  <a:tcPr marL="68580" marR="68580" marT="0" marB="0" anchor="ctr"/>
                </a:tc>
              </a:tr>
              <a:tr h="619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学时数</a:t>
                      </a:r>
                      <a:endParaRPr lang="en-US" altLang="en-US" sz="1600" b="0" dirty="0" err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1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实验</a:t>
                      </a: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内容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MySQL</a:t>
                      </a:r>
                      <a:r>
                        <a:rPr lang="zh-CN" alt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关系数据库管理系统及</a:t>
                      </a:r>
                      <a:r>
                        <a:rPr lang="en-US" altLang="zh-CN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SQL</a:t>
                      </a:r>
                      <a:r>
                        <a:rPr lang="zh-CN" alt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语言的使用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使用高级语言操作</a:t>
                      </a:r>
                      <a:r>
                        <a:rPr lang="en-US" altLang="zh-CN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MySQL</a:t>
                      </a:r>
                      <a:r>
                        <a:rPr lang="zh-CN" alt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小型管理信息系统</a:t>
                      </a:r>
                      <a:r>
                        <a:rPr lang="zh-CN" alt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的设计与实现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查询处理算法的模拟实现</a:t>
                      </a: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分数</a:t>
                      </a:r>
                      <a:endParaRPr lang="en-US" altLang="en-US" sz="1600" b="0" dirty="0" err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检查方式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实验截图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提交实验报告、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60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工程文件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提交实验报告、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工程文件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提交实验报告、</a:t>
                      </a:r>
                      <a:endParaRPr lang="en-US" altLang="zh-CN" sz="1600" b="1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工程文件</a:t>
                      </a:r>
                      <a:endParaRPr lang="en-US" altLang="en-US" sz="1600" b="1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注意事项</a:t>
            </a:r>
          </a:p>
        </p:txBody>
      </p:sp>
      <p:sp>
        <p:nvSpPr>
          <p:cNvPr id="2" name="Rectangle 1"/>
          <p:cNvSpPr/>
          <p:nvPr/>
        </p:nvSpPr>
        <p:spPr>
          <a:xfrm>
            <a:off x="908685" y="1294130"/>
            <a:ext cx="876490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6"/>
                </a:solidFill>
                <a:sym typeface="+mn-ea"/>
              </a:rPr>
              <a:t>关系</a:t>
            </a:r>
            <a:r>
              <a:rPr lang="zh-CN" altLang="zh-CN" sz="2000" b="1" dirty="0" smtClean="0">
                <a:solidFill>
                  <a:schemeClr val="accent6"/>
                </a:solidFill>
                <a:sym typeface="+mn-ea"/>
              </a:rPr>
              <a:t>连接的陷阱</a:t>
            </a:r>
            <a:endParaRPr lang="en-US" altLang="zh-CN" sz="2000" b="1" dirty="0" smtClean="0">
              <a:solidFill>
                <a:schemeClr val="accent6"/>
              </a:solidFill>
              <a:sym typeface="+mn-ea"/>
            </a:endParaRPr>
          </a:p>
          <a:p>
            <a:pPr algn="l"/>
            <a:endParaRPr lang="en-US" b="1" dirty="0">
              <a:solidFill>
                <a:schemeClr val="accent6"/>
              </a:solidFill>
            </a:endParaRPr>
          </a:p>
          <a:p>
            <a:pPr algn="l"/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01800" y="2219960"/>
            <a:ext cx="8138795" cy="391160"/>
          </a:xfrm>
          <a:prstGeom prst="rect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672465" y="2253615"/>
            <a:ext cx="103759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b="1"/>
              <a:t>关系</a:t>
            </a:r>
            <a:r>
              <a:rPr lang="en-US" altLang="zh-CN" sz="1200" b="1"/>
              <a:t>R</a:t>
            </a:r>
            <a:r>
              <a:rPr lang="zh-CN" altLang="en-US" sz="1200" b="1"/>
              <a:t>：块</a:t>
            </a:r>
            <a:r>
              <a:rPr lang="en-US" altLang="zh-CN" sz="1200" b="1"/>
              <a:t>m</a:t>
            </a:r>
          </a:p>
        </p:txBody>
      </p:sp>
      <p:sp>
        <p:nvSpPr>
          <p:cNvPr id="12" name="矩形 11"/>
          <p:cNvSpPr/>
          <p:nvPr/>
        </p:nvSpPr>
        <p:spPr>
          <a:xfrm>
            <a:off x="1833880" y="2263140"/>
            <a:ext cx="940435" cy="257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20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11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5" name="矩形 14"/>
          <p:cNvSpPr/>
          <p:nvPr/>
        </p:nvSpPr>
        <p:spPr>
          <a:xfrm>
            <a:off x="2830195" y="2263140"/>
            <a:ext cx="940435" cy="257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24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6" name="矩形 15"/>
          <p:cNvSpPr/>
          <p:nvPr/>
        </p:nvSpPr>
        <p:spPr>
          <a:xfrm>
            <a:off x="3833495" y="2263140"/>
            <a:ext cx="940435" cy="257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23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7" name="矩形 16"/>
          <p:cNvSpPr/>
          <p:nvPr/>
        </p:nvSpPr>
        <p:spPr>
          <a:xfrm>
            <a:off x="4846955" y="2263140"/>
            <a:ext cx="940435" cy="257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44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8" name="矩形 17"/>
          <p:cNvSpPr/>
          <p:nvPr/>
        </p:nvSpPr>
        <p:spPr>
          <a:xfrm>
            <a:off x="5843270" y="2263140"/>
            <a:ext cx="940435" cy="257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31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66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0" name="矩形 19"/>
          <p:cNvSpPr/>
          <p:nvPr/>
        </p:nvSpPr>
        <p:spPr>
          <a:xfrm>
            <a:off x="6837680" y="2263140"/>
            <a:ext cx="940435" cy="257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33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22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1" name="矩形 20"/>
          <p:cNvSpPr/>
          <p:nvPr/>
        </p:nvSpPr>
        <p:spPr>
          <a:xfrm>
            <a:off x="7833995" y="2263140"/>
            <a:ext cx="940435" cy="257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35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24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4" name="矩形 23"/>
          <p:cNvSpPr/>
          <p:nvPr/>
        </p:nvSpPr>
        <p:spPr>
          <a:xfrm>
            <a:off x="8837295" y="2263140"/>
            <a:ext cx="940435" cy="2571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01800" y="3270885"/>
            <a:ext cx="8138795" cy="391160"/>
          </a:xfrm>
          <a:prstGeom prst="rect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72465" y="3304540"/>
            <a:ext cx="93662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b="1"/>
              <a:t>关系</a:t>
            </a:r>
            <a:r>
              <a:rPr lang="en-US" altLang="zh-CN" sz="1200" b="1"/>
              <a:t>S</a:t>
            </a:r>
            <a:r>
              <a:rPr lang="zh-CN" altLang="en-US" sz="1200" b="1"/>
              <a:t>：块</a:t>
            </a:r>
            <a:r>
              <a:rPr lang="en-US" altLang="zh-CN" sz="1200" b="1"/>
              <a:t>i</a:t>
            </a:r>
          </a:p>
        </p:txBody>
      </p:sp>
      <p:sp>
        <p:nvSpPr>
          <p:cNvPr id="27" name="矩形 26"/>
          <p:cNvSpPr/>
          <p:nvPr/>
        </p:nvSpPr>
        <p:spPr>
          <a:xfrm>
            <a:off x="1833880" y="3314065"/>
            <a:ext cx="940435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21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9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8" name="矩形 27"/>
          <p:cNvSpPr/>
          <p:nvPr/>
        </p:nvSpPr>
        <p:spPr>
          <a:xfrm>
            <a:off x="2830195" y="3314065"/>
            <a:ext cx="940435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22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25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9" name="矩形 28"/>
          <p:cNvSpPr/>
          <p:nvPr/>
        </p:nvSpPr>
        <p:spPr>
          <a:xfrm>
            <a:off x="3833495" y="3314065"/>
            <a:ext cx="940435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88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0" name="矩形 29"/>
          <p:cNvSpPr/>
          <p:nvPr/>
        </p:nvSpPr>
        <p:spPr>
          <a:xfrm>
            <a:off x="4862830" y="3314065"/>
            <a:ext cx="940435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45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1" name="矩形 30"/>
          <p:cNvSpPr/>
          <p:nvPr/>
        </p:nvSpPr>
        <p:spPr>
          <a:xfrm>
            <a:off x="5843270" y="3314065"/>
            <a:ext cx="940435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32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61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2" name="矩形 31"/>
          <p:cNvSpPr/>
          <p:nvPr/>
        </p:nvSpPr>
        <p:spPr>
          <a:xfrm>
            <a:off x="6837680" y="3314065"/>
            <a:ext cx="940435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43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21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3" name="矩形 32"/>
          <p:cNvSpPr/>
          <p:nvPr/>
        </p:nvSpPr>
        <p:spPr>
          <a:xfrm>
            <a:off x="7833995" y="3314065"/>
            <a:ext cx="940435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45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8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4" name="矩形 33"/>
          <p:cNvSpPr/>
          <p:nvPr/>
        </p:nvSpPr>
        <p:spPr>
          <a:xfrm>
            <a:off x="8837295" y="3314065"/>
            <a:ext cx="940435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26565" y="4340860"/>
            <a:ext cx="8138795" cy="391160"/>
          </a:xfrm>
          <a:prstGeom prst="rect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97230" y="4374515"/>
            <a:ext cx="640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1200" b="1"/>
              <a:t>输出块</a:t>
            </a:r>
          </a:p>
        </p:txBody>
      </p:sp>
      <p:sp>
        <p:nvSpPr>
          <p:cNvPr id="37" name="矩形 36"/>
          <p:cNvSpPr/>
          <p:nvPr/>
        </p:nvSpPr>
        <p:spPr>
          <a:xfrm>
            <a:off x="1858645" y="438404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88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8" name="矩形 37"/>
          <p:cNvSpPr/>
          <p:nvPr/>
        </p:nvSpPr>
        <p:spPr>
          <a:xfrm>
            <a:off x="2854960" y="438404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24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39" name="矩形 38"/>
          <p:cNvSpPr/>
          <p:nvPr/>
        </p:nvSpPr>
        <p:spPr>
          <a:xfrm>
            <a:off x="3858260" y="438404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88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0" name="矩形 39"/>
          <p:cNvSpPr/>
          <p:nvPr/>
        </p:nvSpPr>
        <p:spPr>
          <a:xfrm>
            <a:off x="4871720" y="438404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23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1" name="矩形 40"/>
          <p:cNvSpPr/>
          <p:nvPr/>
        </p:nvSpPr>
        <p:spPr>
          <a:xfrm>
            <a:off x="5868035" y="438404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88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2" name="矩形 41"/>
          <p:cNvSpPr/>
          <p:nvPr/>
        </p:nvSpPr>
        <p:spPr>
          <a:xfrm>
            <a:off x="6862445" y="438404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（</a:t>
            </a:r>
            <a:r>
              <a:rPr lang="en-US" altLang="zh-CN" sz="1400" dirty="0">
                <a:solidFill>
                  <a:schemeClr val="tx1"/>
                </a:solidFill>
              </a:rPr>
              <a:t>30</a:t>
            </a:r>
            <a:r>
              <a:rPr lang="zh-CN" altLang="en-US" sz="1400" dirty="0">
                <a:solidFill>
                  <a:schemeClr val="tx1"/>
                </a:solidFill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</a:rPr>
              <a:t>44</a:t>
            </a:r>
            <a:r>
              <a:rPr lang="zh-CN" altLang="en-US" sz="14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3" name="矩形 42"/>
          <p:cNvSpPr/>
          <p:nvPr/>
        </p:nvSpPr>
        <p:spPr>
          <a:xfrm>
            <a:off x="7858760" y="438404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45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4" name="矩形 43"/>
          <p:cNvSpPr/>
          <p:nvPr/>
        </p:nvSpPr>
        <p:spPr>
          <a:xfrm>
            <a:off x="8862060" y="438404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582910" y="4380230"/>
            <a:ext cx="89408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CN" altLang="zh-CN" sz="1400" b="1">
                <a:solidFill>
                  <a:schemeClr val="accent5"/>
                </a:solidFill>
              </a:rPr>
              <a:t>写入磁盘</a:t>
            </a: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9946640" y="4530725"/>
            <a:ext cx="664845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1726565" y="4829810"/>
            <a:ext cx="8138795" cy="391160"/>
          </a:xfrm>
          <a:prstGeom prst="rect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858645" y="487299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24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97230" y="4872990"/>
            <a:ext cx="640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 sz="1200" b="1"/>
              <a:t>输出块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3215005" y="1686560"/>
            <a:ext cx="9525" cy="5334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4300855" y="3563620"/>
            <a:ext cx="3175" cy="6261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5327650" y="3556635"/>
            <a:ext cx="11430" cy="64071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endCxn id="15" idx="2"/>
          </p:cNvCxnSpPr>
          <p:nvPr/>
        </p:nvCxnSpPr>
        <p:spPr>
          <a:xfrm flipH="1" flipV="1">
            <a:off x="3300730" y="2520315"/>
            <a:ext cx="704850" cy="7531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29" idx="0"/>
            <a:endCxn id="16" idx="2"/>
          </p:cNvCxnSpPr>
          <p:nvPr/>
        </p:nvCxnSpPr>
        <p:spPr>
          <a:xfrm flipV="1">
            <a:off x="4304030" y="2520315"/>
            <a:ext cx="0" cy="7937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endCxn id="17" idx="2"/>
          </p:cNvCxnSpPr>
          <p:nvPr/>
        </p:nvCxnSpPr>
        <p:spPr>
          <a:xfrm flipV="1">
            <a:off x="4462780" y="2520315"/>
            <a:ext cx="854710" cy="7721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 flipV="1">
            <a:off x="3510280" y="2540000"/>
            <a:ext cx="1571625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2830195" y="487299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45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76" name="矩形 75"/>
          <p:cNvSpPr/>
          <p:nvPr/>
        </p:nvSpPr>
        <p:spPr>
          <a:xfrm>
            <a:off x="3825875" y="4882515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23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77" name="矩形 76"/>
          <p:cNvSpPr/>
          <p:nvPr/>
        </p:nvSpPr>
        <p:spPr>
          <a:xfrm>
            <a:off x="4846955" y="487299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45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78" name="矩形 77"/>
          <p:cNvSpPr/>
          <p:nvPr/>
        </p:nvSpPr>
        <p:spPr>
          <a:xfrm>
            <a:off x="5843270" y="4872990"/>
            <a:ext cx="940435" cy="2571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（</a:t>
            </a:r>
            <a:r>
              <a:rPr lang="en-US" altLang="zh-CN" sz="1400">
                <a:solidFill>
                  <a:schemeClr val="tx1"/>
                </a:solidFill>
              </a:rPr>
              <a:t>30</a:t>
            </a:r>
            <a:r>
              <a:rPr lang="zh-CN" altLang="en-US" sz="1400">
                <a:solidFill>
                  <a:schemeClr val="tx1"/>
                </a:solidFill>
              </a:rPr>
              <a:t>，</a:t>
            </a:r>
            <a:r>
              <a:rPr lang="en-US" altLang="zh-CN" sz="1400">
                <a:solidFill>
                  <a:schemeClr val="tx1"/>
                </a:solidFill>
              </a:rPr>
              <a:t>44</a:t>
            </a:r>
            <a:r>
              <a:rPr lang="zh-CN" altLang="en-US" sz="1400">
                <a:solidFill>
                  <a:schemeClr val="tx1"/>
                </a:solidFill>
              </a:rPr>
              <a:t>）</a:t>
            </a:r>
          </a:p>
        </p:txBody>
      </p:sp>
      <p:cxnSp>
        <p:nvCxnSpPr>
          <p:cNvPr id="79" name="直接箭头连接符 78"/>
          <p:cNvCxnSpPr/>
          <p:nvPr/>
        </p:nvCxnSpPr>
        <p:spPr>
          <a:xfrm flipH="1" flipV="1">
            <a:off x="4405630" y="2518410"/>
            <a:ext cx="854710" cy="7740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V="1">
            <a:off x="5438140" y="2520315"/>
            <a:ext cx="111125" cy="7905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9819754"/>
      </p:ext>
    </p:extLst>
  </p:cSld>
  <p:clrMapOvr>
    <a:masterClrMapping/>
  </p:clrMapOvr>
  <p:transition spd="slow" advTm="18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5" grpId="0" bldLvl="0" animBg="1"/>
      <p:bldP spid="36" grpId="0"/>
      <p:bldP spid="37" grpId="0" bldLvl="0" animBg="1"/>
      <p:bldP spid="37" grpId="1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  <p:bldP spid="47" grpId="0" bldLvl="0" animBg="1"/>
      <p:bldP spid="47" grpId="1" bldLvl="0" animBg="1"/>
      <p:bldP spid="49" grpId="0" bldLvl="0" animBg="1"/>
      <p:bldP spid="50" grpId="0" bldLvl="0" animBg="1"/>
      <p:bldP spid="58" grpId="0"/>
      <p:bldP spid="75" grpId="0" bldLvl="0" animBg="1"/>
      <p:bldP spid="76" grpId="0" bldLvl="0" animBg="1"/>
      <p:bldP spid="77" grpId="0" bldLvl="0" animBg="1"/>
      <p:bldP spid="7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sz="2400" b="1" dirty="0" smtClean="0">
                <a:solidFill>
                  <a:schemeClr val="accent6"/>
                </a:solidFill>
                <a:sym typeface="+mn-ea"/>
              </a:rPr>
              <a:t>附加题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9675" y="1162050"/>
            <a:ext cx="9541395" cy="33239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BatangChe" panose="02030609000101010101" charset="-127"/>
              <a:buChar char="*"/>
            </a:pPr>
            <a:r>
              <a:rPr lang="zh-CN" altLang="en-US" b="1" dirty="0" smtClean="0">
                <a:sym typeface="+mn-ea"/>
              </a:rPr>
              <a:t>基于</a:t>
            </a:r>
            <a:r>
              <a:rPr lang="zh-CN" altLang="en-US" b="1" dirty="0">
                <a:sym typeface="+mn-ea"/>
              </a:rPr>
              <a:t>排序或散</a:t>
            </a:r>
            <a:r>
              <a:rPr lang="zh-CN" altLang="en-US" b="1" dirty="0" smtClean="0">
                <a:sym typeface="+mn-ea"/>
              </a:rPr>
              <a:t>列的两趟扫描算法，</a:t>
            </a:r>
            <a:r>
              <a:rPr lang="zh-CN" altLang="en-US" b="1" dirty="0">
                <a:sym typeface="+mn-ea"/>
              </a:rPr>
              <a:t>实现</a:t>
            </a:r>
            <a:r>
              <a:rPr lang="zh-CN" altLang="en-US" b="1" dirty="0">
                <a:solidFill>
                  <a:schemeClr val="accent6"/>
                </a:solidFill>
                <a:sym typeface="+mn-ea"/>
              </a:rPr>
              <a:t>剩余的两种</a:t>
            </a:r>
            <a:r>
              <a:rPr lang="zh-CN" altLang="en-US" b="1" dirty="0">
                <a:sym typeface="+mn-ea"/>
              </a:rPr>
              <a:t>集合操作算法： </a:t>
            </a:r>
            <a:endParaRPr lang="en-US" altLang="zh-CN" b="1" dirty="0" smtClean="0">
              <a:sym typeface="+mn-ea"/>
            </a:endParaRPr>
          </a:p>
          <a:p>
            <a:r>
              <a:rPr lang="zh-CN" altLang="en-US" b="1" dirty="0" smtClean="0">
                <a:sym typeface="+mn-ea"/>
              </a:rPr>
              <a:t>    并</a:t>
            </a:r>
            <a:r>
              <a:rPr lang="zh-CN" altLang="en-US" b="1" dirty="0">
                <a:sym typeface="+mn-ea"/>
              </a:rPr>
              <a:t>、交、差（S-R）</a:t>
            </a:r>
            <a:r>
              <a:rPr lang="zh-CN" altLang="en-US" b="1" dirty="0" smtClean="0">
                <a:sym typeface="+mn-ea"/>
              </a:rPr>
              <a:t>。</a:t>
            </a:r>
            <a:r>
              <a:rPr lang="zh-CN" altLang="en-US" b="1" dirty="0">
                <a:solidFill>
                  <a:schemeClr val="accent6"/>
                </a:solidFill>
                <a:sym typeface="+mn-ea"/>
              </a:rPr>
              <a:t> （选做）</a:t>
            </a:r>
            <a:endParaRPr lang="en-US" altLang="zh-CN" b="1" dirty="0" smtClean="0">
              <a:sym typeface="+mn-ea"/>
            </a:endParaRPr>
          </a:p>
          <a:p>
            <a:endParaRPr lang="en-US" altLang="zh-CN" b="1" dirty="0">
              <a:sym typeface="+mn-ea"/>
            </a:endParaRPr>
          </a:p>
          <a:p>
            <a:r>
              <a:rPr lang="en-US" altLang="zh-CN" b="1" dirty="0" smtClean="0">
                <a:sym typeface="+mn-ea"/>
              </a:rPr>
              <a:t>    </a:t>
            </a:r>
            <a:r>
              <a:rPr lang="zh-CN" altLang="en-US" b="1" dirty="0" smtClean="0">
                <a:sym typeface="+mn-ea"/>
              </a:rPr>
              <a:t>将</a:t>
            </a:r>
            <a:r>
              <a:rPr lang="zh-CN" altLang="en-US" b="1" dirty="0">
                <a:sym typeface="+mn-ea"/>
              </a:rPr>
              <a:t>结果存放在磁盘上，并统计并、交、</a:t>
            </a:r>
            <a:r>
              <a:rPr lang="zh-CN" altLang="en-US" b="1" dirty="0" smtClean="0">
                <a:sym typeface="+mn-ea"/>
              </a:rPr>
              <a:t>差操作后的剩余元组</a:t>
            </a:r>
            <a:r>
              <a:rPr lang="zh-CN" altLang="en-US" b="1" dirty="0">
                <a:sym typeface="+mn-ea"/>
              </a:rPr>
              <a:t>个数</a:t>
            </a:r>
            <a:r>
              <a:rPr lang="zh-CN" altLang="en-US" b="1" dirty="0" smtClean="0">
                <a:sym typeface="+mn-ea"/>
              </a:rPr>
              <a:t>。</a:t>
            </a:r>
            <a:endParaRPr lang="en-US" altLang="zh-CN" b="1" dirty="0">
              <a:solidFill>
                <a:schemeClr val="accent6"/>
              </a:solidFill>
              <a:sym typeface="+mn-ea"/>
            </a:endParaRPr>
          </a:p>
          <a:p>
            <a:pPr marL="342900" indent="-342900">
              <a:buFont typeface="BatangChe" panose="02030609000101010101" charset="-127"/>
              <a:buChar char="*"/>
            </a:pPr>
            <a:endParaRPr lang="zh-CN" altLang="en-US" dirty="0">
              <a:sym typeface="+mn-ea"/>
            </a:endParaRPr>
          </a:p>
          <a:p>
            <a:pPr marL="342900" indent="-342900" algn="l">
              <a:buFont typeface="BatangChe" panose="02030609000101010101" charset="-127"/>
              <a:buChar char="*"/>
            </a:pPr>
            <a:endParaRPr lang="zh-CN" altLang="en-US" b="1" dirty="0" smtClean="0">
              <a:solidFill>
                <a:schemeClr val="tx1"/>
              </a:solidFill>
              <a:sym typeface="+mn-ea"/>
            </a:endParaRPr>
          </a:p>
          <a:p>
            <a:pPr marL="342900" indent="-342900" algn="l">
              <a:buFont typeface="BatangChe" panose="02030609000101010101" charset="-127"/>
              <a:buChar char="*"/>
            </a:pPr>
            <a:endParaRPr lang="zh-CN" altLang="en-US" b="1" dirty="0">
              <a:solidFill>
                <a:srgbClr val="C00000"/>
              </a:solidFill>
              <a:sym typeface="+mn-ea"/>
            </a:endParaRPr>
          </a:p>
          <a:p>
            <a:pPr marL="342900" indent="-342900" algn="l">
              <a:buFont typeface="BatangChe" panose="02030609000101010101" charset="-127"/>
              <a:buChar char="*"/>
            </a:pPr>
            <a:endParaRPr lang="zh-CN" altLang="en-US" b="1" dirty="0">
              <a:solidFill>
                <a:srgbClr val="C00000"/>
              </a:solidFill>
              <a:sym typeface="+mn-ea"/>
            </a:endParaRPr>
          </a:p>
          <a:p>
            <a:pPr marL="0" indent="0" algn="l">
              <a:buFont typeface="BatangChe" panose="02030609000101010101" charset="-127"/>
              <a:buNone/>
            </a:pPr>
            <a:endParaRPr lang="zh-CN" altLang="en-US" sz="18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6" name="音频 1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sz="2400" b="1" smtClean="0">
                <a:solidFill>
                  <a:schemeClr val="accent6"/>
                </a:solidFill>
                <a:sym typeface="+mn-ea"/>
              </a:rPr>
              <a:t>提交方式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13921" y="1413570"/>
            <a:ext cx="986726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5</a:t>
            </a: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月</a:t>
            </a:r>
            <a:r>
              <a:rPr lang="en-US" altLang="zh-CN" dirty="0" smtClean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25</a:t>
            </a: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日前</a:t>
            </a:r>
            <a:r>
              <a:rPr lang="zh-CN" altLang="en-US" dirty="0" smtClean="0">
                <a:sym typeface="+mn-ea"/>
              </a:rPr>
              <a:t>提交实验报告和工程文件，发送至：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en-US" altLang="zh-CN" dirty="0" smtClean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hit_database_cs@163.com      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班）</a:t>
            </a:r>
          </a:p>
          <a:p>
            <a:r>
              <a:rPr lang="en-US" altLang="zh-CN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hit_database_cs2@163.com    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班）</a:t>
            </a:r>
          </a:p>
          <a:p>
            <a:r>
              <a:rPr lang="en-US" altLang="zh-CN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hit_database_cs3@163.com    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班）</a:t>
            </a:r>
          </a:p>
          <a:p>
            <a:endParaRPr lang="en-US" altLang="zh-CN" dirty="0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邮件命名：</a:t>
            </a:r>
            <a:r>
              <a:rPr lang="zh-CN" altLang="en-US" dirty="0">
                <a:sym typeface="+mn-ea"/>
              </a:rPr>
              <a:t>学号_姓名_数据库实验四</a:t>
            </a:r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实验报告需有核心代码讲解、运行结果截图、遇到并解决的问题等。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5638800"/>
            <a:ext cx="12190413" cy="1220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143625"/>
            <a:ext cx="12190413" cy="95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58870" y="2399030"/>
            <a:ext cx="4872038" cy="1857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26" tIns="45712" rIns="91426" bIns="45712">
            <a:spAutoFit/>
          </a:bodyPr>
          <a:lstStyle/>
          <a:p>
            <a:r>
              <a:rPr lang="en-US" altLang="zh-CN" sz="11500">
                <a:solidFill>
                  <a:schemeClr val="accent1"/>
                </a:solidFill>
                <a:latin typeface="Impact" panose="020B0806030902050204" pitchFamily="34" charset="0"/>
              </a:rPr>
              <a:t>THANKS</a:t>
            </a:r>
            <a:endParaRPr lang="zh-CN" altLang="en-US" sz="115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0"/>
            <a:ext cx="3455988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文本框 9"/>
          <p:cNvSpPr txBox="1">
            <a:spLocks noChangeArrowheads="1"/>
          </p:cNvSpPr>
          <p:nvPr/>
        </p:nvSpPr>
        <p:spPr bwMode="auto">
          <a:xfrm>
            <a:off x="-23813" y="31750"/>
            <a:ext cx="6583363" cy="1477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1917" tIns="60958" rIns="121917" bIns="60958">
            <a:spAutoFit/>
          </a:bodyPr>
          <a:lstStyle/>
          <a:p>
            <a:r>
              <a:rPr lang="en-US" altLang="zh-CN" sz="8800" b="1">
                <a:solidFill>
                  <a:srgbClr val="FFFFFF"/>
                </a:solidFill>
                <a:latin typeface="微软雅黑" panose="020B0503020204020204" charset="-122"/>
              </a:rPr>
              <a:t>CONT</a:t>
            </a:r>
            <a:r>
              <a:rPr lang="en-US" altLang="zh-CN" sz="8800" b="1">
                <a:solidFill>
                  <a:srgbClr val="BFBFBF"/>
                </a:solidFill>
                <a:latin typeface="微软雅黑" panose="020B0503020204020204" charset="-122"/>
              </a:rPr>
              <a:t>ENTS</a:t>
            </a:r>
            <a:endParaRPr lang="zh-CN" altLang="en-US" sz="8800" b="1">
              <a:solidFill>
                <a:srgbClr val="BFBFBF"/>
              </a:solidFill>
              <a:latin typeface="微软雅黑" panose="020B0503020204020204" charset="-122"/>
            </a:endParaRPr>
          </a:p>
        </p:txBody>
      </p:sp>
      <p:sp>
        <p:nvSpPr>
          <p:cNvPr id="19" name="文本框 10"/>
          <p:cNvSpPr txBox="1">
            <a:spLocks noChangeArrowheads="1"/>
          </p:cNvSpPr>
          <p:nvPr/>
        </p:nvSpPr>
        <p:spPr bwMode="auto">
          <a:xfrm>
            <a:off x="0" y="1485900"/>
            <a:ext cx="2998788" cy="2803525"/>
          </a:xfrm>
          <a:prstGeom prst="rect">
            <a:avLst/>
          </a:prstGeom>
          <a:noFill/>
          <a:ln>
            <a:noFill/>
          </a:ln>
        </p:spPr>
        <p:txBody>
          <a:bodyPr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spc="-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目 录</a:t>
            </a:r>
          </a:p>
        </p:txBody>
      </p:sp>
      <p:sp>
        <p:nvSpPr>
          <p:cNvPr id="42" name="矩形 41"/>
          <p:cNvSpPr/>
          <p:nvPr/>
        </p:nvSpPr>
        <p:spPr>
          <a:xfrm>
            <a:off x="6149975" y="1738313"/>
            <a:ext cx="5345113" cy="479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FFFFF"/>
                </a:solidFill>
                <a:cs typeface="微软雅黑" panose="020B0503020204020204" charset="-122"/>
              </a:rPr>
              <a:t>实验目的</a:t>
            </a:r>
          </a:p>
        </p:txBody>
      </p:sp>
      <p:sp>
        <p:nvSpPr>
          <p:cNvPr id="43" name="矩形 42"/>
          <p:cNvSpPr/>
          <p:nvPr/>
        </p:nvSpPr>
        <p:spPr>
          <a:xfrm>
            <a:off x="6149975" y="2667000"/>
            <a:ext cx="5345113" cy="479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FFFFF"/>
                </a:solidFill>
                <a:cs typeface="微软雅黑" panose="020B0503020204020204" charset="-122"/>
              </a:rPr>
              <a:t>实验原理</a:t>
            </a:r>
          </a:p>
        </p:txBody>
      </p:sp>
      <p:sp>
        <p:nvSpPr>
          <p:cNvPr id="44" name="矩形 43"/>
          <p:cNvSpPr/>
          <p:nvPr/>
        </p:nvSpPr>
        <p:spPr>
          <a:xfrm>
            <a:off x="6149975" y="3619500"/>
            <a:ext cx="5345113" cy="479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lvl="1" indent="0" algn="ctr">
              <a:defRPr/>
            </a:pP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实验内容</a:t>
            </a:r>
          </a:p>
        </p:txBody>
      </p:sp>
      <p:sp>
        <p:nvSpPr>
          <p:cNvPr id="45" name="矩形 44"/>
          <p:cNvSpPr/>
          <p:nvPr/>
        </p:nvSpPr>
        <p:spPr>
          <a:xfrm>
            <a:off x="6149975" y="4572000"/>
            <a:ext cx="5345113" cy="479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lvl="1" indent="0" algn="ctr">
              <a:defRPr/>
            </a:pP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注意事项</a:t>
            </a:r>
            <a:endParaRPr lang="zh-CN" altLang="en-US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6" name="组合 45"/>
          <p:cNvGrpSpPr>
            <a:grpSpLocks noChangeAspect="1"/>
          </p:cNvGrpSpPr>
          <p:nvPr/>
        </p:nvGrpSpPr>
        <p:grpSpPr bwMode="auto">
          <a:xfrm>
            <a:off x="4954588" y="1665288"/>
            <a:ext cx="681037" cy="561975"/>
            <a:chOff x="2971064" y="1795564"/>
            <a:chExt cx="612717" cy="505382"/>
          </a:xfrm>
        </p:grpSpPr>
        <p:sp>
          <p:nvSpPr>
            <p:cNvPr id="50" name="矩形 45"/>
            <p:cNvSpPr/>
            <p:nvPr/>
          </p:nvSpPr>
          <p:spPr>
            <a:xfrm>
              <a:off x="2971064" y="1796991"/>
              <a:ext cx="611289" cy="503955"/>
            </a:xfrm>
            <a:custGeom>
              <a:avLst/>
              <a:gdLst/>
              <a:ahLst/>
              <a:cxnLst/>
              <a:rect l="l" t="t" r="r" b="b"/>
              <a:pathLst>
                <a:path w="612000" h="504000">
                  <a:moveTo>
                    <a:pt x="576000" y="235074"/>
                  </a:moveTo>
                  <a:lnTo>
                    <a:pt x="612000" y="235074"/>
                  </a:lnTo>
                  <a:lnTo>
                    <a:pt x="612000" y="504000"/>
                  </a:lnTo>
                  <a:lnTo>
                    <a:pt x="306000" y="504000"/>
                  </a:lnTo>
                  <a:lnTo>
                    <a:pt x="306000" y="468000"/>
                  </a:lnTo>
                  <a:lnTo>
                    <a:pt x="576000" y="468000"/>
                  </a:lnTo>
                  <a:close/>
                  <a:moveTo>
                    <a:pt x="0" y="0"/>
                  </a:moveTo>
                  <a:lnTo>
                    <a:pt x="306000" y="0"/>
                  </a:lnTo>
                  <a:lnTo>
                    <a:pt x="306000" y="36000"/>
                  </a:lnTo>
                  <a:lnTo>
                    <a:pt x="36000" y="36000"/>
                  </a:lnTo>
                  <a:lnTo>
                    <a:pt x="36000" y="253355"/>
                  </a:lnTo>
                  <a:lnTo>
                    <a:pt x="0" y="2533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7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8211" name="TextBox 50"/>
            <p:cNvSpPr txBox="1">
              <a:spLocks noChangeArrowheads="1"/>
            </p:cNvSpPr>
            <p:nvPr/>
          </p:nvSpPr>
          <p:spPr bwMode="auto">
            <a:xfrm>
              <a:off x="2986250" y="1795564"/>
              <a:ext cx="597531" cy="457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700">
                  <a:solidFill>
                    <a:srgbClr val="595959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700">
                <a:solidFill>
                  <a:srgbClr val="595959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2" name="组合 51"/>
          <p:cNvGrpSpPr>
            <a:grpSpLocks noChangeAspect="1"/>
          </p:cNvGrpSpPr>
          <p:nvPr/>
        </p:nvGrpSpPr>
        <p:grpSpPr bwMode="auto">
          <a:xfrm>
            <a:off x="4954588" y="2619375"/>
            <a:ext cx="681037" cy="560388"/>
            <a:chOff x="2971064" y="1795564"/>
            <a:chExt cx="612717" cy="505382"/>
          </a:xfrm>
        </p:grpSpPr>
        <p:sp>
          <p:nvSpPr>
            <p:cNvPr id="53" name="矩形 45"/>
            <p:cNvSpPr/>
            <p:nvPr/>
          </p:nvSpPr>
          <p:spPr>
            <a:xfrm>
              <a:off x="2971064" y="1796996"/>
              <a:ext cx="611289" cy="503950"/>
            </a:xfrm>
            <a:custGeom>
              <a:avLst/>
              <a:gdLst/>
              <a:ahLst/>
              <a:cxnLst/>
              <a:rect l="l" t="t" r="r" b="b"/>
              <a:pathLst>
                <a:path w="612000" h="504000">
                  <a:moveTo>
                    <a:pt x="576000" y="235074"/>
                  </a:moveTo>
                  <a:lnTo>
                    <a:pt x="612000" y="235074"/>
                  </a:lnTo>
                  <a:lnTo>
                    <a:pt x="612000" y="504000"/>
                  </a:lnTo>
                  <a:lnTo>
                    <a:pt x="306000" y="504000"/>
                  </a:lnTo>
                  <a:lnTo>
                    <a:pt x="306000" y="468000"/>
                  </a:lnTo>
                  <a:lnTo>
                    <a:pt x="576000" y="468000"/>
                  </a:lnTo>
                  <a:close/>
                  <a:moveTo>
                    <a:pt x="0" y="0"/>
                  </a:moveTo>
                  <a:lnTo>
                    <a:pt x="306000" y="0"/>
                  </a:lnTo>
                  <a:lnTo>
                    <a:pt x="306000" y="36000"/>
                  </a:lnTo>
                  <a:lnTo>
                    <a:pt x="36000" y="36000"/>
                  </a:lnTo>
                  <a:lnTo>
                    <a:pt x="36000" y="253355"/>
                  </a:lnTo>
                  <a:lnTo>
                    <a:pt x="0" y="2533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7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8209" name="TextBox 53"/>
            <p:cNvSpPr txBox="1">
              <a:spLocks noChangeArrowheads="1"/>
            </p:cNvSpPr>
            <p:nvPr/>
          </p:nvSpPr>
          <p:spPr bwMode="auto">
            <a:xfrm>
              <a:off x="2986250" y="1795564"/>
              <a:ext cx="597531" cy="457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700">
                  <a:solidFill>
                    <a:srgbClr val="595959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700">
                <a:solidFill>
                  <a:srgbClr val="595959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5" name="组合 54"/>
          <p:cNvGrpSpPr>
            <a:grpSpLocks noChangeAspect="1"/>
          </p:cNvGrpSpPr>
          <p:nvPr/>
        </p:nvGrpSpPr>
        <p:grpSpPr bwMode="auto">
          <a:xfrm>
            <a:off x="4954588" y="3571875"/>
            <a:ext cx="681037" cy="561975"/>
            <a:chOff x="2971064" y="1795564"/>
            <a:chExt cx="612717" cy="505382"/>
          </a:xfrm>
        </p:grpSpPr>
        <p:sp>
          <p:nvSpPr>
            <p:cNvPr id="56" name="矩形 45"/>
            <p:cNvSpPr/>
            <p:nvPr/>
          </p:nvSpPr>
          <p:spPr>
            <a:xfrm>
              <a:off x="2971064" y="1796992"/>
              <a:ext cx="611289" cy="503954"/>
            </a:xfrm>
            <a:custGeom>
              <a:avLst/>
              <a:gdLst/>
              <a:ahLst/>
              <a:cxnLst/>
              <a:rect l="l" t="t" r="r" b="b"/>
              <a:pathLst>
                <a:path w="612000" h="504000">
                  <a:moveTo>
                    <a:pt x="576000" y="235074"/>
                  </a:moveTo>
                  <a:lnTo>
                    <a:pt x="612000" y="235074"/>
                  </a:lnTo>
                  <a:lnTo>
                    <a:pt x="612000" y="504000"/>
                  </a:lnTo>
                  <a:lnTo>
                    <a:pt x="306000" y="504000"/>
                  </a:lnTo>
                  <a:lnTo>
                    <a:pt x="306000" y="468000"/>
                  </a:lnTo>
                  <a:lnTo>
                    <a:pt x="576000" y="468000"/>
                  </a:lnTo>
                  <a:close/>
                  <a:moveTo>
                    <a:pt x="0" y="0"/>
                  </a:moveTo>
                  <a:lnTo>
                    <a:pt x="306000" y="0"/>
                  </a:lnTo>
                  <a:lnTo>
                    <a:pt x="306000" y="36000"/>
                  </a:lnTo>
                  <a:lnTo>
                    <a:pt x="36000" y="36000"/>
                  </a:lnTo>
                  <a:lnTo>
                    <a:pt x="36000" y="253355"/>
                  </a:lnTo>
                  <a:lnTo>
                    <a:pt x="0" y="2533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7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8207" name="TextBox 56"/>
            <p:cNvSpPr txBox="1">
              <a:spLocks noChangeArrowheads="1"/>
            </p:cNvSpPr>
            <p:nvPr/>
          </p:nvSpPr>
          <p:spPr bwMode="auto">
            <a:xfrm>
              <a:off x="2986250" y="1795564"/>
              <a:ext cx="597531" cy="457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700">
                  <a:solidFill>
                    <a:srgbClr val="595959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700">
                <a:solidFill>
                  <a:srgbClr val="595959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8" name="组合 57"/>
          <p:cNvGrpSpPr>
            <a:grpSpLocks noChangeAspect="1"/>
          </p:cNvGrpSpPr>
          <p:nvPr/>
        </p:nvGrpSpPr>
        <p:grpSpPr bwMode="auto">
          <a:xfrm>
            <a:off x="4956175" y="4525963"/>
            <a:ext cx="679450" cy="558800"/>
            <a:chOff x="2971064" y="1796946"/>
            <a:chExt cx="612000" cy="504000"/>
          </a:xfrm>
        </p:grpSpPr>
        <p:sp>
          <p:nvSpPr>
            <p:cNvPr id="59" name="矩形 45"/>
            <p:cNvSpPr/>
            <p:nvPr/>
          </p:nvSpPr>
          <p:spPr>
            <a:xfrm>
              <a:off x="2971064" y="1796946"/>
              <a:ext cx="612000" cy="504000"/>
            </a:xfrm>
            <a:custGeom>
              <a:avLst/>
              <a:gdLst/>
              <a:ahLst/>
              <a:cxnLst/>
              <a:rect l="l" t="t" r="r" b="b"/>
              <a:pathLst>
                <a:path w="612000" h="504000">
                  <a:moveTo>
                    <a:pt x="576000" y="235074"/>
                  </a:moveTo>
                  <a:lnTo>
                    <a:pt x="612000" y="235074"/>
                  </a:lnTo>
                  <a:lnTo>
                    <a:pt x="612000" y="504000"/>
                  </a:lnTo>
                  <a:lnTo>
                    <a:pt x="306000" y="504000"/>
                  </a:lnTo>
                  <a:lnTo>
                    <a:pt x="306000" y="468000"/>
                  </a:lnTo>
                  <a:lnTo>
                    <a:pt x="576000" y="468000"/>
                  </a:lnTo>
                  <a:close/>
                  <a:moveTo>
                    <a:pt x="0" y="0"/>
                  </a:moveTo>
                  <a:lnTo>
                    <a:pt x="306000" y="0"/>
                  </a:lnTo>
                  <a:lnTo>
                    <a:pt x="306000" y="36000"/>
                  </a:lnTo>
                  <a:lnTo>
                    <a:pt x="36000" y="36000"/>
                  </a:lnTo>
                  <a:lnTo>
                    <a:pt x="36000" y="253355"/>
                  </a:lnTo>
                  <a:lnTo>
                    <a:pt x="0" y="2533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7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8205" name="TextBox 59"/>
            <p:cNvSpPr txBox="1">
              <a:spLocks noChangeArrowheads="1"/>
            </p:cNvSpPr>
            <p:nvPr/>
          </p:nvSpPr>
          <p:spPr bwMode="auto">
            <a:xfrm>
              <a:off x="3014292" y="1818374"/>
              <a:ext cx="489906" cy="457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700">
                  <a:solidFill>
                    <a:srgbClr val="595959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700">
                <a:solidFill>
                  <a:srgbClr val="595959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实验目的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23975" y="1670050"/>
            <a:ext cx="982472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理解索引的作用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掌握关系选择、投影、连接、集合的交、并、差等操作的实现算法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加深对算法I/O复杂性的理解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800" dirty="0">
              <a:sym typeface="+mn-ea"/>
            </a:endParaRP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实验原理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09675" y="1179195"/>
            <a:ext cx="1064387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DBMS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查询实现的基本思想    </a:t>
            </a:r>
          </a:p>
          <a:p>
            <a:pPr marL="457200" indent="-457200"/>
            <a:endParaRPr lang="zh-CN" altLang="en-US" sz="2800" dirty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030" y="1769110"/>
            <a:ext cx="9295765" cy="483743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实验原理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09675" y="1179195"/>
            <a:ext cx="1064387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CPU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、内存和外存的关系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ym typeface="+mn-ea"/>
              </a:rPr>
              <a:t>CPU</a:t>
            </a:r>
            <a:r>
              <a:rPr lang="zh-CN" altLang="en-US" dirty="0" smtClean="0">
                <a:sym typeface="+mn-ea"/>
              </a:rPr>
              <a:t>与内存直接交换信息，按存储单元（存储字）进行访问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外存按存储块进行访问，其信息需现装入内存，才能被</a:t>
            </a:r>
            <a:r>
              <a:rPr lang="en-US" altLang="zh-CN" dirty="0" smtClean="0">
                <a:sym typeface="+mn-ea"/>
              </a:rPr>
              <a:t>CPU</a:t>
            </a:r>
            <a:r>
              <a:rPr lang="zh-CN" altLang="en-US" dirty="0" smtClean="0">
                <a:sym typeface="+mn-ea"/>
              </a:rPr>
              <a:t>处理</a:t>
            </a:r>
          </a:p>
          <a:p>
            <a:pPr marL="457200" indent="-457200"/>
            <a:endParaRPr lang="zh-CN" altLang="en-US" sz="2800" dirty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8415" y="2915920"/>
            <a:ext cx="9229725" cy="3000375"/>
          </a:xfrm>
          <a:prstGeom prst="rect">
            <a:avLst/>
          </a:prstGeom>
        </p:spPr>
      </p:pic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实验原理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09675" y="1179195"/>
            <a:ext cx="10643870" cy="3014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索引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>
                <a:sym typeface="+mn-ea"/>
              </a:rPr>
              <a:t>        定义在存储表基础上，有助于无需检查所有记录而</a:t>
            </a:r>
            <a:r>
              <a:rPr lang="zh-CN" altLang="en-US" dirty="0" smtClean="0">
                <a:solidFill>
                  <a:schemeClr val="accent6"/>
                </a:solidFill>
                <a:sym typeface="+mn-ea"/>
              </a:rPr>
              <a:t>快速定位</a:t>
            </a:r>
            <a:r>
              <a:rPr lang="zh-CN" altLang="en-US" dirty="0" smtClean="0">
                <a:sym typeface="+mn-ea"/>
              </a:rPr>
              <a:t>所需记录的</a:t>
            </a:r>
            <a:endParaRPr lang="en-US" altLang="zh-CN" dirty="0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>
                <a:sym typeface="+mn-ea"/>
              </a:rPr>
              <a:t>一种辅助存储结构。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sym typeface="+mn-ea"/>
              </a:rPr>
              <a:t> </a:t>
            </a:r>
          </a:p>
          <a:p>
            <a:pPr marL="457200" indent="-457200"/>
            <a:endParaRPr lang="zh-CN" altLang="en-US" sz="1600" dirty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80" y="2359025"/>
            <a:ext cx="8481695" cy="4333875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实验原理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09675" y="1087120"/>
            <a:ext cx="1009396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accent6"/>
                </a:solidFill>
                <a:sym typeface="+mn-ea"/>
              </a:rPr>
              <a:t>两阶段多路归并排序算法（TPMMS）</a:t>
            </a:r>
          </a:p>
          <a:p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        待排序数据不能一次装入内存，需将数据分批装入分批处理。</a:t>
            </a:r>
          </a:p>
          <a:p>
            <a:endParaRPr lang="zh-CN" altLang="en-US" b="1" dirty="0" smtClean="0">
              <a:solidFill>
                <a:srgbClr val="0070C0"/>
              </a:solidFill>
              <a:sym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基本思想：</a:t>
            </a:r>
          </a:p>
          <a:p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      </a:t>
            </a:r>
            <a:r>
              <a:rPr lang="en-US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一</a:t>
            </a:r>
            <a:r>
              <a:rPr lang="en-US" dirty="0" smtClean="0">
                <a:sym typeface="+mn-ea"/>
              </a:rPr>
              <a:t>) </a:t>
            </a:r>
            <a:r>
              <a:rPr lang="zh-CN" altLang="en-US" dirty="0" smtClean="0">
                <a:sym typeface="+mn-ea"/>
              </a:rPr>
              <a:t>划</a:t>
            </a:r>
            <a:r>
              <a:rPr dirty="0" smtClean="0">
                <a:sym typeface="+mn-ea"/>
              </a:rPr>
              <a:t>分子集并子集排序</a:t>
            </a:r>
            <a:endParaRPr lang="zh-CN" altLang="en-US" dirty="0" smtClean="0">
              <a:sym typeface="+mn-ea"/>
            </a:endParaRPr>
          </a:p>
          <a:p>
            <a:endParaRPr lang="zh-CN" altLang="en-US" sz="2800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zh-CN" altLang="en-US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28140" y="4389120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85800" y="3082290"/>
            <a:ext cx="10837545" cy="365696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521325" y="3933825"/>
            <a:ext cx="1068070" cy="225933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b="1"/>
          </a:p>
        </p:txBody>
      </p:sp>
      <p:sp>
        <p:nvSpPr>
          <p:cNvPr id="19" name="文本框 18"/>
          <p:cNvSpPr txBox="1"/>
          <p:nvPr/>
        </p:nvSpPr>
        <p:spPr>
          <a:xfrm>
            <a:off x="5634990" y="3839210"/>
            <a:ext cx="1047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微软雅黑" panose="020B0503020204020204" charset="-122"/>
              </a:rPr>
              <a:t> </a:t>
            </a:r>
            <a:r>
              <a:rPr lang="en-US" altLang="zh-CN" sz="1600">
                <a:sym typeface="微软雅黑" panose="020B0503020204020204" charset="-122"/>
              </a:rPr>
              <a:t> </a:t>
            </a:r>
            <a:r>
              <a:rPr lang="zh-CN" altLang="en-US" sz="1800">
                <a:sym typeface="微软雅黑" panose="020B0503020204020204" charset="-122"/>
              </a:rPr>
              <a:t>内存</a:t>
            </a:r>
          </a:p>
        </p:txBody>
      </p:sp>
      <p:sp>
        <p:nvSpPr>
          <p:cNvPr id="23" name="矩形 22"/>
          <p:cNvSpPr/>
          <p:nvPr/>
        </p:nvSpPr>
        <p:spPr>
          <a:xfrm>
            <a:off x="5709920" y="441769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709920" y="475424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709920" y="511429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709920" y="546862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磁盘 28"/>
          <p:cNvSpPr/>
          <p:nvPr/>
        </p:nvSpPr>
        <p:spPr>
          <a:xfrm>
            <a:off x="757555" y="3239135"/>
            <a:ext cx="3855085" cy="3096895"/>
          </a:xfrm>
          <a:prstGeom prst="flowChartMagneticDisk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2371725" y="358140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/>
              <a:t>外存</a:t>
            </a:r>
          </a:p>
        </p:txBody>
      </p:sp>
      <p:sp>
        <p:nvSpPr>
          <p:cNvPr id="31" name="矩形 30"/>
          <p:cNvSpPr/>
          <p:nvPr/>
        </p:nvSpPr>
        <p:spPr>
          <a:xfrm>
            <a:off x="1631315" y="4773295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73100" y="4773295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无序子集合</a:t>
            </a:r>
            <a:r>
              <a:rPr lang="en-US" altLang="zh-CN" sz="1200"/>
              <a:t>2</a:t>
            </a:r>
          </a:p>
        </p:txBody>
      </p:sp>
      <p:sp>
        <p:nvSpPr>
          <p:cNvPr id="33" name="矩形 32"/>
          <p:cNvSpPr/>
          <p:nvPr/>
        </p:nvSpPr>
        <p:spPr>
          <a:xfrm>
            <a:off x="1640840" y="5173345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82625" y="5173345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无序子集合</a:t>
            </a:r>
            <a:r>
              <a:rPr lang="en-US" altLang="zh-CN" sz="1200"/>
              <a:t>3</a:t>
            </a:r>
          </a:p>
        </p:txBody>
      </p:sp>
      <p:sp>
        <p:nvSpPr>
          <p:cNvPr id="35" name="矩形 34"/>
          <p:cNvSpPr/>
          <p:nvPr/>
        </p:nvSpPr>
        <p:spPr>
          <a:xfrm>
            <a:off x="1644015" y="5557520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85800" y="5557520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无序子集合</a:t>
            </a:r>
            <a:r>
              <a:rPr lang="en-US" altLang="zh-CN" sz="1200"/>
              <a:t>4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671185" y="6365240"/>
            <a:ext cx="79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</a:rPr>
              <a:t>内排序</a:t>
            </a:r>
          </a:p>
        </p:txBody>
      </p:sp>
      <p:sp>
        <p:nvSpPr>
          <p:cNvPr id="47" name="矩形 46"/>
          <p:cNvSpPr/>
          <p:nvPr/>
        </p:nvSpPr>
        <p:spPr>
          <a:xfrm>
            <a:off x="1676400" y="482663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031365" y="482663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83790" y="482663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736850" y="482663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082925" y="482663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437890" y="482663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3790315" y="482663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4143375" y="482663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676400" y="522668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031365" y="522668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383790" y="522668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736850" y="522668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082925" y="522668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437890" y="522668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790315" y="522668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143375" y="5226685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676400" y="56108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2031365" y="56108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383790" y="56108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736850" y="56108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3082925" y="56108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437890" y="56108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790315" y="56108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4143375" y="56108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>
            <a:endCxn id="123" idx="1"/>
          </p:cNvCxnSpPr>
          <p:nvPr/>
        </p:nvCxnSpPr>
        <p:spPr>
          <a:xfrm>
            <a:off x="4407535" y="4592320"/>
            <a:ext cx="1225550" cy="47117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arrow" w="med" len="med"/>
          </a:ln>
          <a:effectLst/>
        </p:spPr>
      </p:cxnSp>
      <p:sp>
        <p:nvSpPr>
          <p:cNvPr id="100" name="文本框 99"/>
          <p:cNvSpPr txBox="1"/>
          <p:nvPr/>
        </p:nvSpPr>
        <p:spPr>
          <a:xfrm>
            <a:off x="2299335" y="6364605"/>
            <a:ext cx="5892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</a:rPr>
              <a:t>无序</a:t>
            </a:r>
          </a:p>
        </p:txBody>
      </p:sp>
      <p:sp>
        <p:nvSpPr>
          <p:cNvPr id="37" name="流程图: 磁盘 36"/>
          <p:cNvSpPr/>
          <p:nvPr/>
        </p:nvSpPr>
        <p:spPr>
          <a:xfrm>
            <a:off x="7523480" y="3239135"/>
            <a:ext cx="3904615" cy="3096895"/>
          </a:xfrm>
          <a:prstGeom prst="flowChartMagneticDisk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09075" y="358140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/>
              <a:t>外存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483475" y="4389120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有序子集合</a:t>
            </a:r>
            <a:r>
              <a:rPr lang="en-US" altLang="zh-CN" sz="1200"/>
              <a:t>1</a:t>
            </a:r>
            <a:endParaRPr lang="zh-CN" altLang="en-US" sz="1200"/>
          </a:p>
        </p:txBody>
      </p:sp>
      <p:sp>
        <p:nvSpPr>
          <p:cNvPr id="40" name="矩形 39"/>
          <p:cNvSpPr/>
          <p:nvPr/>
        </p:nvSpPr>
        <p:spPr>
          <a:xfrm>
            <a:off x="8488045" y="4773295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486650" y="4773295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有序子集合</a:t>
            </a:r>
            <a:r>
              <a:rPr lang="en-US" altLang="zh-CN" sz="1200"/>
              <a:t>2</a:t>
            </a:r>
          </a:p>
        </p:txBody>
      </p:sp>
      <p:sp>
        <p:nvSpPr>
          <p:cNvPr id="42" name="矩形 41"/>
          <p:cNvSpPr/>
          <p:nvPr/>
        </p:nvSpPr>
        <p:spPr>
          <a:xfrm>
            <a:off x="8497570" y="5173345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496175" y="5173345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有序子集合</a:t>
            </a:r>
            <a:r>
              <a:rPr lang="en-US" altLang="zh-CN" sz="1200"/>
              <a:t>3</a:t>
            </a:r>
          </a:p>
        </p:txBody>
      </p:sp>
      <p:sp>
        <p:nvSpPr>
          <p:cNvPr id="44" name="矩形 43"/>
          <p:cNvSpPr/>
          <p:nvPr/>
        </p:nvSpPr>
        <p:spPr>
          <a:xfrm>
            <a:off x="8500745" y="5557520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499350" y="5557520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有序子集合</a:t>
            </a:r>
            <a:r>
              <a:rPr lang="en-US" altLang="zh-CN" sz="1200"/>
              <a:t>4</a:t>
            </a:r>
          </a:p>
        </p:txBody>
      </p:sp>
      <p:sp>
        <p:nvSpPr>
          <p:cNvPr id="71" name="矩形 70"/>
          <p:cNvSpPr/>
          <p:nvPr/>
        </p:nvSpPr>
        <p:spPr>
          <a:xfrm>
            <a:off x="8536940" y="482028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8891905" y="482028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9244330" y="482028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9597390" y="482028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9943465" y="482028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0298430" y="482028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10650855" y="482028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11003915" y="482028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8543290" y="522033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8898255" y="522033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9250680" y="522033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9603740" y="522033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9949815" y="522033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0304780" y="522033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0657205" y="522033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1010265" y="522033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8543290" y="561086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8898255" y="561086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9250680" y="561086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9603740" y="561086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9949815" y="561086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10304780" y="561086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10657205" y="561086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11010265" y="561086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8497570" y="4389120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8934450" y="6364605"/>
            <a:ext cx="995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sym typeface="微软雅黑" panose="020B0503020204020204" charset="-122"/>
              </a:rPr>
              <a:t>分组排序</a:t>
            </a:r>
            <a:endParaRPr lang="zh-CN" altLang="en-US" sz="1600"/>
          </a:p>
        </p:txBody>
      </p:sp>
      <p:sp>
        <p:nvSpPr>
          <p:cNvPr id="101" name="矩形 100"/>
          <p:cNvSpPr/>
          <p:nvPr/>
        </p:nvSpPr>
        <p:spPr>
          <a:xfrm>
            <a:off x="8474075" y="4389120"/>
            <a:ext cx="2889885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8533765" y="443611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8888730" y="443611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9241155" y="443611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9594215" y="443611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9940290" y="443611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10295255" y="443611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10647680" y="443611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11000740" y="443611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1634490" y="4399280"/>
            <a:ext cx="2889885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669925" y="4389120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无序子集合</a:t>
            </a:r>
            <a:r>
              <a:rPr lang="en-US" altLang="zh-CN" sz="1200"/>
              <a:t>1</a:t>
            </a:r>
            <a:endParaRPr lang="zh-CN" altLang="en-US" sz="1200"/>
          </a:p>
        </p:txBody>
      </p:sp>
      <p:sp>
        <p:nvSpPr>
          <p:cNvPr id="113" name="矩形 112"/>
          <p:cNvSpPr/>
          <p:nvPr/>
        </p:nvSpPr>
        <p:spPr>
          <a:xfrm>
            <a:off x="1676400" y="44424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2031365" y="44424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2383790" y="44424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2736850" y="44424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3082925" y="44424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3437890" y="44424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3790315" y="44424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4143375" y="4442460"/>
            <a:ext cx="314325" cy="257175"/>
          </a:xfrm>
          <a:prstGeom prst="rect">
            <a:avLst/>
          </a:prstGeom>
          <a:solidFill>
            <a:srgbClr val="6096E6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5633085" y="4351020"/>
            <a:ext cx="810895" cy="142430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6062980" y="441769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6062980" y="475424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6062980" y="511429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6062980" y="546862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5701665" y="441769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5701665" y="475424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/>
        </p:nvSpPr>
        <p:spPr>
          <a:xfrm>
            <a:off x="5701665" y="511429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5701665" y="546862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6075680" y="584327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/>
        </p:nvSpPr>
        <p:spPr>
          <a:xfrm>
            <a:off x="5714365" y="584327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箭头连接符 96"/>
          <p:cNvCxnSpPr>
            <a:stCxn id="123" idx="3"/>
          </p:cNvCxnSpPr>
          <p:nvPr/>
        </p:nvCxnSpPr>
        <p:spPr>
          <a:xfrm flipV="1">
            <a:off x="6443980" y="4581525"/>
            <a:ext cx="1162685" cy="481965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arrow" w="med" len="med"/>
          </a:ln>
          <a:effectLst/>
        </p:spPr>
      </p:cxn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6" grpId="0"/>
      <p:bldP spid="1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实验原理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09675" y="1087120"/>
            <a:ext cx="82702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accent6"/>
                </a:solidFill>
                <a:sym typeface="+mn-ea"/>
              </a:rPr>
              <a:t>两阶段多路归并排序算法（TPMMS）</a:t>
            </a:r>
          </a:p>
          <a:p>
            <a:endParaRPr lang="zh-CN" altLang="en-US" b="1" dirty="0" smtClean="0">
              <a:solidFill>
                <a:schemeClr val="accent6"/>
              </a:solidFill>
              <a:sym typeface="+mn-ea"/>
            </a:endParaRPr>
          </a:p>
          <a:p>
            <a:r>
              <a:rPr lang="zh-CN" altLang="en-US" b="1" dirty="0" smtClean="0">
                <a:solidFill>
                  <a:schemeClr val="accent6"/>
                </a:solidFill>
                <a:sym typeface="+mn-ea"/>
              </a:rPr>
              <a:t> </a:t>
            </a:r>
            <a:r>
              <a:rPr lang="en-US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二</a:t>
            </a:r>
            <a:r>
              <a:rPr lang="en-US" dirty="0" smtClean="0">
                <a:sym typeface="+mn-ea"/>
              </a:rPr>
              <a:t>) </a:t>
            </a:r>
            <a:r>
              <a:rPr dirty="0" smtClean="0">
                <a:sym typeface="+mn-ea"/>
              </a:rPr>
              <a:t>各子集间归并排序</a:t>
            </a:r>
          </a:p>
        </p:txBody>
      </p:sp>
      <p:sp>
        <p:nvSpPr>
          <p:cNvPr id="408" name="矩形 407"/>
          <p:cNvSpPr/>
          <p:nvPr/>
        </p:nvSpPr>
        <p:spPr>
          <a:xfrm>
            <a:off x="755650" y="2399665"/>
            <a:ext cx="10630535" cy="425894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" name="矩形 408"/>
          <p:cNvSpPr/>
          <p:nvPr/>
        </p:nvSpPr>
        <p:spPr>
          <a:xfrm>
            <a:off x="5960745" y="3195955"/>
            <a:ext cx="1018540" cy="311531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altLang="zh-CN" b="1"/>
          </a:p>
        </p:txBody>
      </p:sp>
      <p:sp>
        <p:nvSpPr>
          <p:cNvPr id="410" name="文本框 409"/>
          <p:cNvSpPr txBox="1"/>
          <p:nvPr/>
        </p:nvSpPr>
        <p:spPr>
          <a:xfrm>
            <a:off x="6160770" y="3253740"/>
            <a:ext cx="104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sym typeface="微软雅黑" panose="020B0503020204020204" charset="-122"/>
              </a:rPr>
              <a:t>内存</a:t>
            </a:r>
            <a:endParaRPr lang="zh-CN" altLang="en-US" sz="1800"/>
          </a:p>
        </p:txBody>
      </p:sp>
      <p:sp>
        <p:nvSpPr>
          <p:cNvPr id="484" name="矩形 483"/>
          <p:cNvSpPr/>
          <p:nvPr/>
        </p:nvSpPr>
        <p:spPr>
          <a:xfrm>
            <a:off x="6077585" y="3631565"/>
            <a:ext cx="767080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5" name="矩形 484"/>
          <p:cNvSpPr/>
          <p:nvPr/>
        </p:nvSpPr>
        <p:spPr>
          <a:xfrm>
            <a:off x="6130925" y="368046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6" name="矩形 485"/>
          <p:cNvSpPr/>
          <p:nvPr/>
        </p:nvSpPr>
        <p:spPr>
          <a:xfrm>
            <a:off x="6483985" y="368046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流程图: 磁盘 412"/>
          <p:cNvSpPr/>
          <p:nvPr/>
        </p:nvSpPr>
        <p:spPr>
          <a:xfrm>
            <a:off x="989965" y="2472690"/>
            <a:ext cx="3956050" cy="3096895"/>
          </a:xfrm>
          <a:prstGeom prst="flowChartMagneticDisk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4" name="文本框 413"/>
          <p:cNvSpPr txBox="1"/>
          <p:nvPr/>
        </p:nvSpPr>
        <p:spPr>
          <a:xfrm>
            <a:off x="2754630" y="2814955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/>
              <a:t>外存</a:t>
            </a:r>
          </a:p>
        </p:txBody>
      </p:sp>
      <p:sp>
        <p:nvSpPr>
          <p:cNvPr id="415" name="矩形 414"/>
          <p:cNvSpPr/>
          <p:nvPr/>
        </p:nvSpPr>
        <p:spPr>
          <a:xfrm>
            <a:off x="1939290" y="3622675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文本框 415"/>
          <p:cNvSpPr txBox="1"/>
          <p:nvPr/>
        </p:nvSpPr>
        <p:spPr>
          <a:xfrm>
            <a:off x="937895" y="3622675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有序子集合</a:t>
            </a:r>
            <a:r>
              <a:rPr lang="en-US" altLang="zh-CN" sz="1200"/>
              <a:t>1</a:t>
            </a:r>
            <a:endParaRPr lang="zh-CN" altLang="en-US" sz="1200"/>
          </a:p>
        </p:txBody>
      </p:sp>
      <p:sp>
        <p:nvSpPr>
          <p:cNvPr id="417" name="矩形 416"/>
          <p:cNvSpPr/>
          <p:nvPr/>
        </p:nvSpPr>
        <p:spPr>
          <a:xfrm>
            <a:off x="1942465" y="4006850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文本框 417"/>
          <p:cNvSpPr txBox="1"/>
          <p:nvPr/>
        </p:nvSpPr>
        <p:spPr>
          <a:xfrm>
            <a:off x="941070" y="4006850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有序子集合</a:t>
            </a:r>
            <a:r>
              <a:rPr lang="en-US" altLang="zh-CN" sz="1200"/>
              <a:t>2</a:t>
            </a:r>
          </a:p>
        </p:txBody>
      </p:sp>
      <p:sp>
        <p:nvSpPr>
          <p:cNvPr id="419" name="矩形 418"/>
          <p:cNvSpPr/>
          <p:nvPr/>
        </p:nvSpPr>
        <p:spPr>
          <a:xfrm>
            <a:off x="1951990" y="4406900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0" name="文本框 419"/>
          <p:cNvSpPr txBox="1"/>
          <p:nvPr/>
        </p:nvSpPr>
        <p:spPr>
          <a:xfrm>
            <a:off x="950595" y="4406900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有序子集合</a:t>
            </a:r>
            <a:r>
              <a:rPr lang="en-US" altLang="zh-CN" sz="1200"/>
              <a:t>3</a:t>
            </a:r>
          </a:p>
        </p:txBody>
      </p:sp>
      <p:sp>
        <p:nvSpPr>
          <p:cNvPr id="421" name="矩形 420"/>
          <p:cNvSpPr/>
          <p:nvPr/>
        </p:nvSpPr>
        <p:spPr>
          <a:xfrm>
            <a:off x="1955165" y="4791075"/>
            <a:ext cx="2876550" cy="35115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文本框 421"/>
          <p:cNvSpPr txBox="1"/>
          <p:nvPr/>
        </p:nvSpPr>
        <p:spPr>
          <a:xfrm>
            <a:off x="953770" y="4791075"/>
            <a:ext cx="10293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/>
              <a:t>有序子集合</a:t>
            </a:r>
            <a:r>
              <a:rPr lang="en-US" altLang="zh-CN" sz="1200"/>
              <a:t>4</a:t>
            </a:r>
          </a:p>
        </p:txBody>
      </p:sp>
      <p:sp>
        <p:nvSpPr>
          <p:cNvPr id="423" name="矩形 422"/>
          <p:cNvSpPr/>
          <p:nvPr/>
        </p:nvSpPr>
        <p:spPr>
          <a:xfrm>
            <a:off x="1988185" y="366966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4" name="矩形 423"/>
          <p:cNvSpPr/>
          <p:nvPr/>
        </p:nvSpPr>
        <p:spPr>
          <a:xfrm>
            <a:off x="2343150" y="366966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5" name="矩形 424"/>
          <p:cNvSpPr/>
          <p:nvPr/>
        </p:nvSpPr>
        <p:spPr>
          <a:xfrm>
            <a:off x="2695575" y="366966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矩形 425"/>
          <p:cNvSpPr/>
          <p:nvPr/>
        </p:nvSpPr>
        <p:spPr>
          <a:xfrm>
            <a:off x="3048635" y="366966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矩形 426"/>
          <p:cNvSpPr/>
          <p:nvPr/>
        </p:nvSpPr>
        <p:spPr>
          <a:xfrm>
            <a:off x="3394710" y="366966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矩形 427"/>
          <p:cNvSpPr/>
          <p:nvPr/>
        </p:nvSpPr>
        <p:spPr>
          <a:xfrm>
            <a:off x="3749675" y="366966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矩形 428"/>
          <p:cNvSpPr/>
          <p:nvPr/>
        </p:nvSpPr>
        <p:spPr>
          <a:xfrm>
            <a:off x="1991360" y="405384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矩形 429"/>
          <p:cNvSpPr/>
          <p:nvPr/>
        </p:nvSpPr>
        <p:spPr>
          <a:xfrm>
            <a:off x="2346325" y="405384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矩形 430"/>
          <p:cNvSpPr/>
          <p:nvPr/>
        </p:nvSpPr>
        <p:spPr>
          <a:xfrm>
            <a:off x="2698750" y="405384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矩形 431"/>
          <p:cNvSpPr/>
          <p:nvPr/>
        </p:nvSpPr>
        <p:spPr>
          <a:xfrm>
            <a:off x="3051810" y="405384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矩形 432"/>
          <p:cNvSpPr/>
          <p:nvPr/>
        </p:nvSpPr>
        <p:spPr>
          <a:xfrm>
            <a:off x="3397885" y="405384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矩形 433"/>
          <p:cNvSpPr/>
          <p:nvPr/>
        </p:nvSpPr>
        <p:spPr>
          <a:xfrm>
            <a:off x="3752850" y="405384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矩形 434"/>
          <p:cNvSpPr/>
          <p:nvPr/>
        </p:nvSpPr>
        <p:spPr>
          <a:xfrm>
            <a:off x="1997710" y="445389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矩形 435"/>
          <p:cNvSpPr/>
          <p:nvPr/>
        </p:nvSpPr>
        <p:spPr>
          <a:xfrm>
            <a:off x="2352675" y="445389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7" name="矩形 436"/>
          <p:cNvSpPr/>
          <p:nvPr/>
        </p:nvSpPr>
        <p:spPr>
          <a:xfrm>
            <a:off x="2705100" y="445389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矩形 437"/>
          <p:cNvSpPr/>
          <p:nvPr/>
        </p:nvSpPr>
        <p:spPr>
          <a:xfrm>
            <a:off x="3058160" y="445389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矩形 438"/>
          <p:cNvSpPr/>
          <p:nvPr/>
        </p:nvSpPr>
        <p:spPr>
          <a:xfrm>
            <a:off x="3404235" y="445389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矩形 439"/>
          <p:cNvSpPr/>
          <p:nvPr/>
        </p:nvSpPr>
        <p:spPr>
          <a:xfrm>
            <a:off x="3759200" y="445389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矩形 440"/>
          <p:cNvSpPr/>
          <p:nvPr/>
        </p:nvSpPr>
        <p:spPr>
          <a:xfrm>
            <a:off x="1997710" y="484441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2" name="矩形 441"/>
          <p:cNvSpPr/>
          <p:nvPr/>
        </p:nvSpPr>
        <p:spPr>
          <a:xfrm>
            <a:off x="2352675" y="484441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3" name="矩形 442"/>
          <p:cNvSpPr/>
          <p:nvPr/>
        </p:nvSpPr>
        <p:spPr>
          <a:xfrm>
            <a:off x="2705100" y="484441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4" name="矩形 443"/>
          <p:cNvSpPr/>
          <p:nvPr/>
        </p:nvSpPr>
        <p:spPr>
          <a:xfrm>
            <a:off x="3058160" y="484441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5" name="矩形 444"/>
          <p:cNvSpPr/>
          <p:nvPr/>
        </p:nvSpPr>
        <p:spPr>
          <a:xfrm>
            <a:off x="3404235" y="484441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6" name="矩形 445"/>
          <p:cNvSpPr/>
          <p:nvPr/>
        </p:nvSpPr>
        <p:spPr>
          <a:xfrm>
            <a:off x="3759200" y="484441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7" name="矩形 486"/>
          <p:cNvSpPr/>
          <p:nvPr/>
        </p:nvSpPr>
        <p:spPr>
          <a:xfrm>
            <a:off x="4050665" y="3618230"/>
            <a:ext cx="767080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8" name="矩形 487"/>
          <p:cNvSpPr/>
          <p:nvPr/>
        </p:nvSpPr>
        <p:spPr>
          <a:xfrm>
            <a:off x="4102100" y="366966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9" name="矩形 488"/>
          <p:cNvSpPr/>
          <p:nvPr/>
        </p:nvSpPr>
        <p:spPr>
          <a:xfrm>
            <a:off x="4455160" y="366966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0" name="矩形 489"/>
          <p:cNvSpPr/>
          <p:nvPr/>
        </p:nvSpPr>
        <p:spPr>
          <a:xfrm>
            <a:off x="4064635" y="4410075"/>
            <a:ext cx="767080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1" name="矩形 490"/>
          <p:cNvSpPr/>
          <p:nvPr/>
        </p:nvSpPr>
        <p:spPr>
          <a:xfrm>
            <a:off x="4054475" y="4017010"/>
            <a:ext cx="767080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2" name="矩形 491"/>
          <p:cNvSpPr/>
          <p:nvPr/>
        </p:nvSpPr>
        <p:spPr>
          <a:xfrm>
            <a:off x="4065270" y="4801235"/>
            <a:ext cx="767080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矩形 492"/>
          <p:cNvSpPr/>
          <p:nvPr/>
        </p:nvSpPr>
        <p:spPr>
          <a:xfrm>
            <a:off x="4105275" y="405384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4" name="矩形 493"/>
          <p:cNvSpPr/>
          <p:nvPr/>
        </p:nvSpPr>
        <p:spPr>
          <a:xfrm>
            <a:off x="4458335" y="405384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5" name="矩形 494"/>
          <p:cNvSpPr/>
          <p:nvPr/>
        </p:nvSpPr>
        <p:spPr>
          <a:xfrm>
            <a:off x="4114800" y="445579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矩形 495"/>
          <p:cNvSpPr/>
          <p:nvPr/>
        </p:nvSpPr>
        <p:spPr>
          <a:xfrm>
            <a:off x="4464685" y="4453890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7" name="矩形 496"/>
          <p:cNvSpPr/>
          <p:nvPr/>
        </p:nvSpPr>
        <p:spPr>
          <a:xfrm>
            <a:off x="4102100" y="484441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8" name="矩形 497"/>
          <p:cNvSpPr/>
          <p:nvPr/>
        </p:nvSpPr>
        <p:spPr>
          <a:xfrm>
            <a:off x="4455160" y="4844415"/>
            <a:ext cx="314325" cy="257175"/>
          </a:xfrm>
          <a:prstGeom prst="rect">
            <a:avLst/>
          </a:prstGeom>
          <a:solidFill>
            <a:srgbClr val="EC5F74"/>
          </a:solidFill>
          <a:ln w="12700" cap="flat" cmpd="sng" algn="ctr">
            <a:solidFill>
              <a:srgbClr val="EC5F7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9" name="矩形 498"/>
          <p:cNvSpPr/>
          <p:nvPr/>
        </p:nvSpPr>
        <p:spPr>
          <a:xfrm>
            <a:off x="6076950" y="4011295"/>
            <a:ext cx="767080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0" name="矩形 499"/>
          <p:cNvSpPr/>
          <p:nvPr/>
        </p:nvSpPr>
        <p:spPr>
          <a:xfrm>
            <a:off x="6076950" y="4396105"/>
            <a:ext cx="767080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1" name="矩形 500"/>
          <p:cNvSpPr/>
          <p:nvPr/>
        </p:nvSpPr>
        <p:spPr>
          <a:xfrm>
            <a:off x="6076950" y="4789170"/>
            <a:ext cx="767080" cy="343535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2" name="矩形 501"/>
          <p:cNvSpPr/>
          <p:nvPr/>
        </p:nvSpPr>
        <p:spPr>
          <a:xfrm>
            <a:off x="6130925" y="405511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3" name="矩形 502"/>
          <p:cNvSpPr/>
          <p:nvPr/>
        </p:nvSpPr>
        <p:spPr>
          <a:xfrm>
            <a:off x="6483985" y="405003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4" name="矩形 503"/>
          <p:cNvSpPr/>
          <p:nvPr/>
        </p:nvSpPr>
        <p:spPr>
          <a:xfrm>
            <a:off x="6130925" y="445325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5" name="矩形 504"/>
          <p:cNvSpPr/>
          <p:nvPr/>
        </p:nvSpPr>
        <p:spPr>
          <a:xfrm>
            <a:off x="6483985" y="445325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6" name="矩形 505"/>
          <p:cNvSpPr/>
          <p:nvPr/>
        </p:nvSpPr>
        <p:spPr>
          <a:xfrm>
            <a:off x="6130925" y="482663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7" name="矩形 506"/>
          <p:cNvSpPr/>
          <p:nvPr/>
        </p:nvSpPr>
        <p:spPr>
          <a:xfrm>
            <a:off x="6483985" y="4827905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8" name="文本框 507"/>
          <p:cNvSpPr txBox="1"/>
          <p:nvPr/>
        </p:nvSpPr>
        <p:spPr>
          <a:xfrm>
            <a:off x="2322830" y="5678170"/>
            <a:ext cx="995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sym typeface="微软雅黑" panose="020B0503020204020204" charset="-122"/>
              </a:rPr>
              <a:t>分组排序</a:t>
            </a:r>
            <a:endParaRPr lang="zh-CN" altLang="en-US" sz="1600"/>
          </a:p>
        </p:txBody>
      </p:sp>
      <p:grpSp>
        <p:nvGrpSpPr>
          <p:cNvPr id="527" name="组合 526"/>
          <p:cNvGrpSpPr/>
          <p:nvPr/>
        </p:nvGrpSpPr>
        <p:grpSpPr>
          <a:xfrm>
            <a:off x="8087995" y="2805430"/>
            <a:ext cx="3023870" cy="3134360"/>
            <a:chOff x="12737" y="4418"/>
            <a:chExt cx="4762" cy="4936"/>
          </a:xfrm>
        </p:grpSpPr>
        <p:sp>
          <p:nvSpPr>
            <p:cNvPr id="411" name="流程图: 磁盘 410"/>
            <p:cNvSpPr/>
            <p:nvPr/>
          </p:nvSpPr>
          <p:spPr>
            <a:xfrm>
              <a:off x="12737" y="4418"/>
              <a:ext cx="4762" cy="4217"/>
            </a:xfrm>
            <a:prstGeom prst="flowChartMagneticDisk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文本框 411"/>
            <p:cNvSpPr txBox="1"/>
            <p:nvPr/>
          </p:nvSpPr>
          <p:spPr>
            <a:xfrm>
              <a:off x="14618" y="4764"/>
              <a:ext cx="1088" cy="62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000"/>
                <a:t>外存</a:t>
              </a:r>
            </a:p>
          </p:txBody>
        </p:sp>
        <p:sp>
          <p:nvSpPr>
            <p:cNvPr id="451" name="矩形 450"/>
            <p:cNvSpPr/>
            <p:nvPr/>
          </p:nvSpPr>
          <p:spPr>
            <a:xfrm>
              <a:off x="12945" y="5979"/>
              <a:ext cx="495" cy="405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矩形 451"/>
            <p:cNvSpPr/>
            <p:nvPr/>
          </p:nvSpPr>
          <p:spPr>
            <a:xfrm>
              <a:off x="13501" y="597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/>
            <p:cNvSpPr/>
            <p:nvPr/>
          </p:nvSpPr>
          <p:spPr>
            <a:xfrm>
              <a:off x="14045" y="598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矩形 453"/>
            <p:cNvSpPr/>
            <p:nvPr/>
          </p:nvSpPr>
          <p:spPr>
            <a:xfrm>
              <a:off x="14600" y="598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矩形 454"/>
            <p:cNvSpPr/>
            <p:nvPr/>
          </p:nvSpPr>
          <p:spPr>
            <a:xfrm>
              <a:off x="12945" y="650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矩形 455"/>
            <p:cNvSpPr/>
            <p:nvPr/>
          </p:nvSpPr>
          <p:spPr>
            <a:xfrm>
              <a:off x="13501" y="650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/>
            <p:cNvSpPr/>
            <p:nvPr/>
          </p:nvSpPr>
          <p:spPr>
            <a:xfrm>
              <a:off x="14045" y="651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矩形 457"/>
            <p:cNvSpPr/>
            <p:nvPr/>
          </p:nvSpPr>
          <p:spPr>
            <a:xfrm>
              <a:off x="14600" y="651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矩形 458"/>
            <p:cNvSpPr/>
            <p:nvPr/>
          </p:nvSpPr>
          <p:spPr>
            <a:xfrm>
              <a:off x="12945" y="7076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矩形 459"/>
            <p:cNvSpPr/>
            <p:nvPr/>
          </p:nvSpPr>
          <p:spPr>
            <a:xfrm>
              <a:off x="13501" y="7076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矩形 460"/>
            <p:cNvSpPr/>
            <p:nvPr/>
          </p:nvSpPr>
          <p:spPr>
            <a:xfrm>
              <a:off x="14045" y="7081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矩形 461"/>
            <p:cNvSpPr/>
            <p:nvPr/>
          </p:nvSpPr>
          <p:spPr>
            <a:xfrm>
              <a:off x="14600" y="7081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矩形 462"/>
            <p:cNvSpPr/>
            <p:nvPr/>
          </p:nvSpPr>
          <p:spPr>
            <a:xfrm>
              <a:off x="12945" y="763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矩形 463"/>
            <p:cNvSpPr/>
            <p:nvPr/>
          </p:nvSpPr>
          <p:spPr>
            <a:xfrm>
              <a:off x="13501" y="763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矩形 464"/>
            <p:cNvSpPr/>
            <p:nvPr/>
          </p:nvSpPr>
          <p:spPr>
            <a:xfrm>
              <a:off x="14045" y="763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矩形 465"/>
            <p:cNvSpPr/>
            <p:nvPr/>
          </p:nvSpPr>
          <p:spPr>
            <a:xfrm>
              <a:off x="14600" y="763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/>
            <p:cNvSpPr/>
            <p:nvPr/>
          </p:nvSpPr>
          <p:spPr>
            <a:xfrm>
              <a:off x="15171" y="596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/>
            <p:cNvSpPr/>
            <p:nvPr/>
          </p:nvSpPr>
          <p:spPr>
            <a:xfrm>
              <a:off x="15730" y="597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矩形 468"/>
            <p:cNvSpPr/>
            <p:nvPr/>
          </p:nvSpPr>
          <p:spPr>
            <a:xfrm>
              <a:off x="16285" y="597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/>
            <p:cNvSpPr/>
            <p:nvPr/>
          </p:nvSpPr>
          <p:spPr>
            <a:xfrm>
              <a:off x="15171" y="649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/>
            <p:cNvSpPr/>
            <p:nvPr/>
          </p:nvSpPr>
          <p:spPr>
            <a:xfrm>
              <a:off x="15730" y="650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矩形 471"/>
            <p:cNvSpPr/>
            <p:nvPr/>
          </p:nvSpPr>
          <p:spPr>
            <a:xfrm>
              <a:off x="16285" y="650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/>
            <p:cNvSpPr/>
            <p:nvPr/>
          </p:nvSpPr>
          <p:spPr>
            <a:xfrm>
              <a:off x="15171" y="7066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矩形 473"/>
            <p:cNvSpPr/>
            <p:nvPr/>
          </p:nvSpPr>
          <p:spPr>
            <a:xfrm>
              <a:off x="15730" y="7071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矩形 474"/>
            <p:cNvSpPr/>
            <p:nvPr/>
          </p:nvSpPr>
          <p:spPr>
            <a:xfrm>
              <a:off x="16285" y="7071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矩形 475"/>
            <p:cNvSpPr/>
            <p:nvPr/>
          </p:nvSpPr>
          <p:spPr>
            <a:xfrm>
              <a:off x="15171" y="762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矩形 476"/>
            <p:cNvSpPr/>
            <p:nvPr/>
          </p:nvSpPr>
          <p:spPr>
            <a:xfrm>
              <a:off x="15730" y="762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/>
            <p:cNvSpPr/>
            <p:nvPr/>
          </p:nvSpPr>
          <p:spPr>
            <a:xfrm>
              <a:off x="16285" y="762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矩形 478"/>
            <p:cNvSpPr/>
            <p:nvPr/>
          </p:nvSpPr>
          <p:spPr>
            <a:xfrm>
              <a:off x="16840" y="597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矩形 479"/>
            <p:cNvSpPr/>
            <p:nvPr/>
          </p:nvSpPr>
          <p:spPr>
            <a:xfrm>
              <a:off x="16840" y="6504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/>
            <p:cNvSpPr/>
            <p:nvPr/>
          </p:nvSpPr>
          <p:spPr>
            <a:xfrm>
              <a:off x="16840" y="7071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矩形 481"/>
            <p:cNvSpPr/>
            <p:nvPr/>
          </p:nvSpPr>
          <p:spPr>
            <a:xfrm>
              <a:off x="16840" y="7629"/>
              <a:ext cx="495" cy="405"/>
            </a:xfrm>
            <a:prstGeom prst="rect">
              <a:avLst/>
            </a:prstGeom>
            <a:solidFill>
              <a:srgbClr val="56CA95"/>
            </a:solidFill>
            <a:ln w="12700" cap="flat" cmpd="sng" algn="ctr">
              <a:solidFill>
                <a:srgbClr val="56CA9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文本框 508"/>
            <p:cNvSpPr txBox="1"/>
            <p:nvPr/>
          </p:nvSpPr>
          <p:spPr>
            <a:xfrm>
              <a:off x="14494" y="8824"/>
              <a:ext cx="1248" cy="5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1600">
                  <a:solidFill>
                    <a:srgbClr val="FF0000"/>
                  </a:solidFill>
                  <a:sym typeface="微软雅黑" panose="020B0503020204020204" charset="-122"/>
                </a:rPr>
                <a:t>总排序</a:t>
              </a:r>
              <a:endParaRPr lang="zh-CN" altLang="en-US" sz="1600"/>
            </a:p>
          </p:txBody>
        </p:sp>
      </p:grpSp>
      <p:sp>
        <p:nvSpPr>
          <p:cNvPr id="510" name="矩形 509"/>
          <p:cNvSpPr/>
          <p:nvPr/>
        </p:nvSpPr>
        <p:spPr>
          <a:xfrm>
            <a:off x="6130925" y="483235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1" name="矩形 510"/>
          <p:cNvSpPr/>
          <p:nvPr/>
        </p:nvSpPr>
        <p:spPr>
          <a:xfrm>
            <a:off x="6483985" y="483362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" name="矩形 511"/>
          <p:cNvSpPr/>
          <p:nvPr/>
        </p:nvSpPr>
        <p:spPr>
          <a:xfrm>
            <a:off x="6130925" y="568198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4" name="文本框 513"/>
          <p:cNvSpPr txBox="1"/>
          <p:nvPr/>
        </p:nvSpPr>
        <p:spPr>
          <a:xfrm>
            <a:off x="5022215" y="3422015"/>
            <a:ext cx="79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/>
              <a:t>读磁盘</a:t>
            </a:r>
          </a:p>
        </p:txBody>
      </p:sp>
      <p:sp>
        <p:nvSpPr>
          <p:cNvPr id="515" name="文本框 514"/>
          <p:cNvSpPr txBox="1"/>
          <p:nvPr/>
        </p:nvSpPr>
        <p:spPr>
          <a:xfrm>
            <a:off x="7198995" y="4083685"/>
            <a:ext cx="79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/>
              <a:t>写磁盘</a:t>
            </a:r>
          </a:p>
        </p:txBody>
      </p:sp>
      <p:cxnSp>
        <p:nvCxnSpPr>
          <p:cNvPr id="516" name="曲线连接符 515"/>
          <p:cNvCxnSpPr>
            <a:stCxn id="512" idx="2"/>
            <a:endCxn id="513" idx="2"/>
          </p:cNvCxnSpPr>
          <p:nvPr/>
        </p:nvCxnSpPr>
        <p:spPr>
          <a:xfrm rot="5400000" flipV="1">
            <a:off x="6464300" y="5835015"/>
            <a:ext cx="1270" cy="353060"/>
          </a:xfrm>
          <a:prstGeom prst="curvedConnector3">
            <a:avLst>
              <a:gd name="adj1" fmla="val 18850000"/>
            </a:avLst>
          </a:prstGeom>
          <a:noFill/>
          <a:ln w="12700" cap="flat" cmpd="sng" algn="ctr">
            <a:solidFill>
              <a:srgbClr val="EC5F74"/>
            </a:solidFill>
            <a:prstDash val="solid"/>
            <a:miter lim="800000"/>
            <a:tailEnd type="arrow" w="med" len="med"/>
          </a:ln>
          <a:effectLst/>
        </p:spPr>
      </p:cxnSp>
      <p:sp>
        <p:nvSpPr>
          <p:cNvPr id="517" name="矩形 516"/>
          <p:cNvSpPr/>
          <p:nvPr/>
        </p:nvSpPr>
        <p:spPr>
          <a:xfrm>
            <a:off x="6844030" y="5938520"/>
            <a:ext cx="1611630" cy="573405"/>
          </a:xfrm>
          <a:prstGeom prst="rect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将待比较集合中的最小元素写入输出块</a:t>
            </a:r>
          </a:p>
        </p:txBody>
      </p:sp>
      <p:grpSp>
        <p:nvGrpSpPr>
          <p:cNvPr id="518" name="组合 517"/>
          <p:cNvGrpSpPr/>
          <p:nvPr/>
        </p:nvGrpSpPr>
        <p:grpSpPr>
          <a:xfrm>
            <a:off x="4481195" y="3881120"/>
            <a:ext cx="2409825" cy="2764790"/>
            <a:chOff x="6040" y="4756"/>
            <a:chExt cx="3795" cy="4354"/>
          </a:xfrm>
        </p:grpSpPr>
        <p:sp>
          <p:nvSpPr>
            <p:cNvPr id="519" name="文本框 518"/>
            <p:cNvSpPr txBox="1"/>
            <p:nvPr/>
          </p:nvSpPr>
          <p:spPr>
            <a:xfrm>
              <a:off x="8267" y="8579"/>
              <a:ext cx="1568" cy="5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1600">
                  <a:solidFill>
                    <a:srgbClr val="FF0000"/>
                  </a:solidFill>
                  <a:sym typeface="微软雅黑" panose="020B0503020204020204" charset="-122"/>
                </a:rPr>
                <a:t>归并排序</a:t>
              </a:r>
              <a:endParaRPr lang="zh-CN" altLang="en-US" sz="1600"/>
            </a:p>
          </p:txBody>
        </p:sp>
        <p:cxnSp>
          <p:nvCxnSpPr>
            <p:cNvPr id="520" name="曲线连接符 519"/>
            <p:cNvCxnSpPr>
              <a:stCxn id="486" idx="3"/>
              <a:endCxn id="512" idx="0"/>
            </p:cNvCxnSpPr>
            <p:nvPr/>
          </p:nvCxnSpPr>
          <p:spPr>
            <a:xfrm flipH="1">
              <a:off x="8886" y="4756"/>
              <a:ext cx="803" cy="2949"/>
            </a:xfrm>
            <a:prstGeom prst="curvedConnector4">
              <a:avLst>
                <a:gd name="adj1" fmla="val -46700"/>
                <a:gd name="adj2" fmla="val 53442"/>
              </a:avLst>
            </a:prstGeom>
            <a:noFill/>
            <a:ln w="12700" cap="flat" cmpd="sng" algn="ctr">
              <a:solidFill>
                <a:srgbClr val="EC5F74"/>
              </a:solidFill>
              <a:prstDash val="solid"/>
              <a:miter lim="800000"/>
              <a:tailEnd type="arrow" w="med" len="med"/>
            </a:ln>
            <a:effectLst/>
          </p:spPr>
        </p:cxnSp>
        <p:cxnSp>
          <p:nvCxnSpPr>
            <p:cNvPr id="521" name="曲线连接符 520"/>
            <p:cNvCxnSpPr>
              <a:stCxn id="503" idx="3"/>
              <a:endCxn id="512" idx="0"/>
            </p:cNvCxnSpPr>
            <p:nvPr/>
          </p:nvCxnSpPr>
          <p:spPr>
            <a:xfrm flipH="1">
              <a:off x="8886" y="5338"/>
              <a:ext cx="803" cy="2367"/>
            </a:xfrm>
            <a:prstGeom prst="curvedConnector4">
              <a:avLst>
                <a:gd name="adj1" fmla="val -46700"/>
                <a:gd name="adj2" fmla="val 54288"/>
              </a:avLst>
            </a:prstGeom>
            <a:noFill/>
            <a:ln w="12700" cap="flat" cmpd="sng" algn="ctr">
              <a:solidFill>
                <a:srgbClr val="EC5F74"/>
              </a:solidFill>
              <a:prstDash val="solid"/>
              <a:miter lim="800000"/>
              <a:tailEnd type="arrow" w="med" len="med"/>
            </a:ln>
            <a:effectLst/>
          </p:spPr>
        </p:cxnSp>
        <p:cxnSp>
          <p:nvCxnSpPr>
            <p:cNvPr id="522" name="曲线连接符 521"/>
            <p:cNvCxnSpPr>
              <a:stCxn id="500" idx="3"/>
              <a:endCxn id="512" idx="0"/>
            </p:cNvCxnSpPr>
            <p:nvPr/>
          </p:nvCxnSpPr>
          <p:spPr>
            <a:xfrm flipH="1">
              <a:off x="8886" y="5951"/>
              <a:ext cx="875" cy="1754"/>
            </a:xfrm>
            <a:prstGeom prst="curvedConnector4">
              <a:avLst>
                <a:gd name="adj1" fmla="val -42857"/>
                <a:gd name="adj2" fmla="val 57697"/>
              </a:avLst>
            </a:prstGeom>
            <a:noFill/>
            <a:ln w="12700" cap="flat" cmpd="sng" algn="ctr">
              <a:solidFill>
                <a:srgbClr val="EC5F74"/>
              </a:solidFill>
              <a:prstDash val="solid"/>
              <a:miter lim="800000"/>
              <a:tailEnd type="arrow" w="med" len="med"/>
            </a:ln>
            <a:effectLst/>
          </p:spPr>
        </p:cxnSp>
        <p:cxnSp>
          <p:nvCxnSpPr>
            <p:cNvPr id="523" name="曲线连接符 522"/>
            <p:cNvCxnSpPr>
              <a:stCxn id="501" idx="3"/>
            </p:cNvCxnSpPr>
            <p:nvPr/>
          </p:nvCxnSpPr>
          <p:spPr>
            <a:xfrm flipH="1">
              <a:off x="8922" y="6570"/>
              <a:ext cx="839" cy="1075"/>
            </a:xfrm>
            <a:prstGeom prst="curvedConnector4">
              <a:avLst>
                <a:gd name="adj1" fmla="val -44696"/>
                <a:gd name="adj2" fmla="val 62605"/>
              </a:avLst>
            </a:prstGeom>
            <a:noFill/>
            <a:ln w="12700" cap="flat" cmpd="sng" algn="ctr">
              <a:solidFill>
                <a:srgbClr val="EC5F74"/>
              </a:solidFill>
              <a:prstDash val="solid"/>
              <a:miter lim="800000"/>
              <a:tailEnd type="arrow" w="med" len="med"/>
            </a:ln>
            <a:effectLst/>
          </p:spPr>
        </p:cxnSp>
        <p:sp>
          <p:nvSpPr>
            <p:cNvPr id="524" name="矩形 523"/>
            <p:cNvSpPr/>
            <p:nvPr/>
          </p:nvSpPr>
          <p:spPr>
            <a:xfrm>
              <a:off x="6040" y="6805"/>
              <a:ext cx="2538" cy="903"/>
            </a:xfrm>
            <a:prstGeom prst="rect">
              <a:avLst/>
            </a:prstGeom>
            <a:solidFill>
              <a:srgbClr val="000000"/>
            </a:solidFill>
            <a:ln w="12700" cap="flat" cmpd="sng" algn="ctr">
              <a:solidFill>
                <a:srgbClr val="000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各分组依次读取一个元素形成待比较集合</a:t>
              </a:r>
            </a:p>
          </p:txBody>
        </p:sp>
      </p:grpSp>
      <p:sp>
        <p:nvSpPr>
          <p:cNvPr id="526" name="矩形 525"/>
          <p:cNvSpPr/>
          <p:nvPr/>
        </p:nvSpPr>
        <p:spPr>
          <a:xfrm>
            <a:off x="6483985" y="5683250"/>
            <a:ext cx="314325" cy="257175"/>
          </a:xfrm>
          <a:prstGeom prst="rect">
            <a:avLst/>
          </a:prstGeom>
          <a:solidFill>
            <a:srgbClr val="FFBA55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3" name="矩形 512"/>
          <p:cNvSpPr/>
          <p:nvPr/>
        </p:nvSpPr>
        <p:spPr>
          <a:xfrm>
            <a:off x="6483985" y="5683250"/>
            <a:ext cx="314325" cy="257175"/>
          </a:xfrm>
          <a:prstGeom prst="rect">
            <a:avLst/>
          </a:prstGeom>
          <a:solidFill>
            <a:srgbClr val="7030A0"/>
          </a:solidFill>
          <a:ln w="12700" cap="flat" cmpd="sng" algn="ctr">
            <a:solidFill>
              <a:srgbClr val="FFBA5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3" name="直接箭头连接符 482"/>
          <p:cNvCxnSpPr>
            <a:endCxn id="451" idx="1"/>
          </p:cNvCxnSpPr>
          <p:nvPr/>
        </p:nvCxnSpPr>
        <p:spPr>
          <a:xfrm flipV="1">
            <a:off x="6798310" y="3997325"/>
            <a:ext cx="1421765" cy="1924685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449" name="直接箭头连接符 448"/>
          <p:cNvCxnSpPr/>
          <p:nvPr/>
        </p:nvCxnSpPr>
        <p:spPr>
          <a:xfrm>
            <a:off x="4855845" y="4550410"/>
            <a:ext cx="1236980" cy="1016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447" name="直接箭头连接符 446"/>
          <p:cNvCxnSpPr/>
          <p:nvPr/>
        </p:nvCxnSpPr>
        <p:spPr>
          <a:xfrm>
            <a:off x="4838065" y="3784600"/>
            <a:ext cx="1236980" cy="1016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448" name="直接箭头连接符 447"/>
          <p:cNvCxnSpPr/>
          <p:nvPr/>
        </p:nvCxnSpPr>
        <p:spPr>
          <a:xfrm>
            <a:off x="4851400" y="4159250"/>
            <a:ext cx="1236980" cy="1016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arrow" w="med" len="med"/>
          </a:ln>
          <a:effectLst/>
        </p:spPr>
      </p:cxnSp>
      <p:cxnSp>
        <p:nvCxnSpPr>
          <p:cNvPr id="450" name="直接箭头连接符 449"/>
          <p:cNvCxnSpPr/>
          <p:nvPr/>
        </p:nvCxnSpPr>
        <p:spPr>
          <a:xfrm>
            <a:off x="4855845" y="4914900"/>
            <a:ext cx="1236980" cy="1016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arrow" w="med" len="med"/>
          </a:ln>
          <a:effectLst/>
        </p:spPr>
      </p:cxn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4913" y="60340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15" grpId="0"/>
      <p:bldP spid="517" grpId="0" animBg="1"/>
      <p:bldP spid="5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  <p:tag name="TIMING" val="|1.7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  <p:tag name="TIMING" val="|23.8|34.2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  <p:tag name="TIMING" val="|46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b9b9c26-1e40-40da-b6e9-3b9264bd760f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ef6adaf-0e2d-40f5-af2a-7d38b658902f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  <p:tag name="TIMING" val="|13.8|15.7|12|1.6|4.3|19.8|1.2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f49b86-f515-4960-a832-8588c5d9061f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heme/theme1.xml><?xml version="1.0" encoding="utf-8"?>
<a:theme xmlns:a="http://schemas.openxmlformats.org/drawingml/2006/main" name="3_Office 主题​​">
  <a:themeElements>
    <a:clrScheme name="自定义 9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0070C0"/>
      </a:accent1>
      <a:accent2>
        <a:srgbClr val="A5A5A5"/>
      </a:accent2>
      <a:accent3>
        <a:srgbClr val="F69200"/>
      </a:accent3>
      <a:accent4>
        <a:srgbClr val="92D050"/>
      </a:accent4>
      <a:accent5>
        <a:srgbClr val="FF0000"/>
      </a:accent5>
      <a:accent6>
        <a:srgbClr val="C00000"/>
      </a:accent6>
      <a:hlink>
        <a:srgbClr val="0070C0"/>
      </a:hlink>
      <a:folHlink>
        <a:srgbClr val="7030A0"/>
      </a:folHlink>
    </a:clrScheme>
    <a:fontScheme name="微软雅黑和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8184</TotalTime>
  <Words>1725</Words>
  <Application>Microsoft Office PowerPoint</Application>
  <PresentationFormat>自定义</PresentationFormat>
  <Paragraphs>398</Paragraphs>
  <Slides>23</Slides>
  <Notes>23</Notes>
  <HiddenSlides>0</HiddenSlides>
  <MMClips>21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BatangChe</vt:lpstr>
      <vt:lpstr>宋体</vt:lpstr>
      <vt:lpstr>微软雅黑</vt:lpstr>
      <vt:lpstr>Arial</vt:lpstr>
      <vt:lpstr>Calibri</vt:lpstr>
      <vt:lpstr>Impact</vt:lpstr>
      <vt:lpstr>Times New Roman</vt:lpstr>
      <vt:lpstr>Wingdings</vt:lpstr>
      <vt:lpstr>3_Office 主题​​</vt:lpstr>
      <vt:lpstr>PowerPoint 演示文稿</vt:lpstr>
      <vt:lpstr>本学期实验安排</vt:lpstr>
      <vt:lpstr>PowerPoint 演示文稿</vt:lpstr>
      <vt:lpstr>实验目的</vt:lpstr>
      <vt:lpstr>实验原理</vt:lpstr>
      <vt:lpstr>实验原理</vt:lpstr>
      <vt:lpstr>实验原理</vt:lpstr>
      <vt:lpstr>实验原理</vt:lpstr>
      <vt:lpstr>实验原理</vt:lpstr>
      <vt:lpstr>实验原理</vt:lpstr>
      <vt:lpstr>实验原理</vt:lpstr>
      <vt:lpstr>实验内容</vt:lpstr>
      <vt:lpstr>实验内容</vt:lpstr>
      <vt:lpstr>实验内容</vt:lpstr>
      <vt:lpstr>实验内容</vt:lpstr>
      <vt:lpstr>实验内容</vt:lpstr>
      <vt:lpstr>实验内容</vt:lpstr>
      <vt:lpstr>实验内容</vt:lpstr>
      <vt:lpstr>实验内容</vt:lpstr>
      <vt:lpstr>注意事项</vt:lpstr>
      <vt:lpstr>附加题</vt:lpstr>
      <vt:lpstr>提交方式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精美PPT</dc:creator>
  <cp:keywords>www.51pptmoban.com</cp:keywords>
  <dc:description>大侠素材铺_x000d__x000d__x000d__x000d__x000d__x000d__x000d__x000d__x000d__x000d__x000d__x000d__x000d__x000d__x000d__x000d_
淘宝店：https://dxpu.taobao.com/</dc:description>
  <cp:lastModifiedBy>dell</cp:lastModifiedBy>
  <cp:revision>1117</cp:revision>
  <dcterms:created xsi:type="dcterms:W3CDTF">2016-04-19T06:13:00Z</dcterms:created>
  <dcterms:modified xsi:type="dcterms:W3CDTF">2020-04-27T04:16:57Z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  <property fmtid="{D5CDD505-2E9C-101B-9397-08002B2CF9AE}" pid="3" name="KSORubyTemplateID">
    <vt:lpwstr>2</vt:lpwstr>
  </property>
</Properties>
</file>